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5"/>
  </p:notesMasterIdLst>
  <p:sldIdLst>
    <p:sldId id="313" r:id="rId2"/>
    <p:sldId id="342" r:id="rId3"/>
    <p:sldId id="314" r:id="rId4"/>
    <p:sldId id="258" r:id="rId5"/>
    <p:sldId id="259" r:id="rId6"/>
    <p:sldId id="354" r:id="rId7"/>
    <p:sldId id="269" r:id="rId8"/>
    <p:sldId id="266" r:id="rId9"/>
    <p:sldId id="261" r:id="rId10"/>
    <p:sldId id="262" r:id="rId11"/>
    <p:sldId id="263" r:id="rId12"/>
    <p:sldId id="264" r:id="rId13"/>
    <p:sldId id="265" r:id="rId14"/>
    <p:sldId id="267" r:id="rId15"/>
    <p:sldId id="280" r:id="rId16"/>
    <p:sldId id="271" r:id="rId17"/>
    <p:sldId id="316" r:id="rId18"/>
    <p:sldId id="318" r:id="rId19"/>
    <p:sldId id="315" r:id="rId20"/>
    <p:sldId id="362" r:id="rId21"/>
    <p:sldId id="332" r:id="rId22"/>
    <p:sldId id="346" r:id="rId23"/>
    <p:sldId id="331" r:id="rId24"/>
    <p:sldId id="335" r:id="rId25"/>
    <p:sldId id="337" r:id="rId26"/>
    <p:sldId id="363" r:id="rId27"/>
    <p:sldId id="361" r:id="rId28"/>
    <p:sldId id="324" r:id="rId29"/>
    <p:sldId id="277" r:id="rId30"/>
    <p:sldId id="289" r:id="rId31"/>
    <p:sldId id="347" r:id="rId32"/>
    <p:sldId id="325" r:id="rId33"/>
    <p:sldId id="295" r:id="rId34"/>
    <p:sldId id="345" r:id="rId35"/>
    <p:sldId id="290" r:id="rId36"/>
    <p:sldId id="328" r:id="rId37"/>
    <p:sldId id="338" r:id="rId38"/>
    <p:sldId id="329" r:id="rId39"/>
    <p:sldId id="333" r:id="rId40"/>
    <p:sldId id="305" r:id="rId41"/>
    <p:sldId id="339" r:id="rId42"/>
    <p:sldId id="340" r:id="rId43"/>
    <p:sldId id="330" r:id="rId44"/>
    <p:sldId id="310" r:id="rId45"/>
    <p:sldId id="312" r:id="rId46"/>
    <p:sldId id="311" r:id="rId47"/>
    <p:sldId id="309" r:id="rId48"/>
    <p:sldId id="355" r:id="rId49"/>
    <p:sldId id="356" r:id="rId50"/>
    <p:sldId id="350" r:id="rId51"/>
    <p:sldId id="349" r:id="rId52"/>
    <p:sldId id="352" r:id="rId53"/>
    <p:sldId id="353" r:id="rId54"/>
    <p:sldId id="344" r:id="rId55"/>
    <p:sldId id="348" r:id="rId56"/>
    <p:sldId id="358" r:id="rId57"/>
    <p:sldId id="364" r:id="rId58"/>
    <p:sldId id="365" r:id="rId59"/>
    <p:sldId id="366" r:id="rId60"/>
    <p:sldId id="367" r:id="rId61"/>
    <p:sldId id="368" r:id="rId62"/>
    <p:sldId id="369" r:id="rId63"/>
    <p:sldId id="370" r:id="rId6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896"/>
    <a:srgbClr val="2DAFBD"/>
    <a:srgbClr val="D83CDC"/>
    <a:srgbClr val="21EA00"/>
    <a:srgbClr val="D16CE2"/>
    <a:srgbClr val="DD3D1D"/>
    <a:srgbClr val="6DA4B7"/>
    <a:srgbClr val="24701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82" autoAdjust="0"/>
    <p:restoredTop sz="98833" autoAdjust="0"/>
  </p:normalViewPr>
  <p:slideViewPr>
    <p:cSldViewPr>
      <p:cViewPr>
        <p:scale>
          <a:sx n="70" d="100"/>
          <a:sy n="70" d="100"/>
        </p:scale>
        <p:origin x="-118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Gr&#225;fico%20en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12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'[Gráfico en Microsoft Office PowerPoint]Hoja1'!$B$1</c:f>
              <c:strCache>
                <c:ptCount val="1"/>
                <c:pt idx="0">
                  <c:v>Porcentaje</c:v>
                </c:pt>
              </c:strCache>
            </c:strRef>
          </c:tx>
          <c:cat>
            <c:strRef>
              <c:f>'[Gráfico en Microsoft Office PowerPoint]Hoja1'!$A$2:$A$7</c:f>
              <c:strCache>
                <c:ptCount val="6"/>
                <c:pt idx="0">
                  <c:v>Isidro</c:v>
                </c:pt>
                <c:pt idx="1">
                  <c:v>Antonio</c:v>
                </c:pt>
                <c:pt idx="2">
                  <c:v>Juan luis</c:v>
                </c:pt>
                <c:pt idx="3">
                  <c:v>Carlos</c:v>
                </c:pt>
                <c:pt idx="4">
                  <c:v>Mario</c:v>
                </c:pt>
                <c:pt idx="5">
                  <c:v>Purificacion</c:v>
                </c:pt>
              </c:strCache>
            </c:strRef>
          </c:cat>
          <c:val>
            <c:numRef>
              <c:f>'[Gráfico en Microsoft Office PowerPoint]Hoja1'!$B$2:$B$7</c:f>
              <c:numCache>
                <c:formatCode>General</c:formatCode>
                <c:ptCount val="6"/>
                <c:pt idx="0">
                  <c:v>16.66</c:v>
                </c:pt>
                <c:pt idx="1">
                  <c:v>16.66</c:v>
                </c:pt>
                <c:pt idx="2">
                  <c:v>16.66</c:v>
                </c:pt>
                <c:pt idx="3">
                  <c:v>16.66</c:v>
                </c:pt>
                <c:pt idx="4">
                  <c:v>16.66</c:v>
                </c:pt>
                <c:pt idx="5">
                  <c:v>16.66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slide" Target="../slides/slide10.xml"/><Relationship Id="rId1" Type="http://schemas.openxmlformats.org/officeDocument/2006/relationships/slide" Target="../slides/slide9.xml"/><Relationship Id="rId6" Type="http://schemas.openxmlformats.org/officeDocument/2006/relationships/slide" Target="../slides/slide14.xml"/><Relationship Id="rId5" Type="http://schemas.openxmlformats.org/officeDocument/2006/relationships/slide" Target="../slides/slide13.xml"/><Relationship Id="rId4" Type="http://schemas.openxmlformats.org/officeDocument/2006/relationships/slide" Target="../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698EC2-8030-4CF6-B24A-3BCCBD89CBA4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</dgm:pt>
    <dgm:pt modelId="{FDE3D046-85A6-4B0B-97D8-101143F631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GRUPO </a:t>
          </a:r>
          <a:endParaRPr kumimoji="0" lang="es-E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MAGTEL</a:t>
          </a:r>
          <a:endParaRPr kumimoji="0" lang="es-E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279DB769-5FEF-4DDE-BE2D-52AA67DDFC42}" type="parTrans" cxnId="{296DC49C-FA5F-46B8-9DB3-474BB108D1BC}">
      <dgm:prSet/>
      <dgm:spPr/>
      <dgm:t>
        <a:bodyPr/>
        <a:lstStyle/>
        <a:p>
          <a:endParaRPr lang="es-ES"/>
        </a:p>
      </dgm:t>
    </dgm:pt>
    <dgm:pt modelId="{46114277-56DA-4543-939E-528BFDD5C7C1}" type="sibTrans" cxnId="{296DC49C-FA5F-46B8-9DB3-474BB108D1BC}">
      <dgm:prSet/>
      <dgm:spPr/>
      <dgm:t>
        <a:bodyPr/>
        <a:lstStyle/>
        <a:p>
          <a:endParaRPr lang="es-ES"/>
        </a:p>
      </dgm:t>
    </dgm:pt>
    <dgm:pt modelId="{9EDECBDF-B5A9-49C1-B324-5A41E76CBBB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1" action="ppaction://hlinksldjump"/>
            </a:rPr>
            <a:t>MAGTEL REDES</a:t>
          </a:r>
          <a:endParaRPr kumimoji="0" lang="es-E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492B52EA-0982-4421-B384-CD050F5A96F4}" type="parTrans" cxnId="{B869336A-D6C2-4E40-8E32-9F5F205E5CF8}">
      <dgm:prSet/>
      <dgm:spPr/>
      <dgm:t>
        <a:bodyPr/>
        <a:lstStyle/>
        <a:p>
          <a:endParaRPr lang="es-ES"/>
        </a:p>
      </dgm:t>
    </dgm:pt>
    <dgm:pt modelId="{101D986F-7DB9-47E2-A11E-33601B5C455F}" type="sibTrans" cxnId="{B869336A-D6C2-4E40-8E32-9F5F205E5CF8}">
      <dgm:prSet/>
      <dgm:spPr/>
      <dgm:t>
        <a:bodyPr/>
        <a:lstStyle/>
        <a:p>
          <a:endParaRPr lang="es-ES"/>
        </a:p>
      </dgm:t>
    </dgm:pt>
    <dgm:pt modelId="{A80E45D4-E818-45A1-95F9-CD283E4E613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2" action="ppaction://hlinksldjump"/>
            </a:rPr>
            <a:t>MAGTEL SISTEMAS</a:t>
          </a:r>
          <a:endParaRPr kumimoji="0" lang="es-E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02E421B8-314D-4CBC-9399-D7DE2A22AC39}" type="parTrans" cxnId="{E7E8E79D-DB77-4A2B-BD72-26E23B1B60F8}">
      <dgm:prSet/>
      <dgm:spPr/>
      <dgm:t>
        <a:bodyPr/>
        <a:lstStyle/>
        <a:p>
          <a:endParaRPr lang="es-ES"/>
        </a:p>
      </dgm:t>
    </dgm:pt>
    <dgm:pt modelId="{8AA42139-F071-41D8-AE32-E287FF796EF7}" type="sibTrans" cxnId="{E7E8E79D-DB77-4A2B-BD72-26E23B1B60F8}">
      <dgm:prSet/>
      <dgm:spPr/>
      <dgm:t>
        <a:bodyPr/>
        <a:lstStyle/>
        <a:p>
          <a:endParaRPr lang="es-ES"/>
        </a:p>
      </dgm:t>
    </dgm:pt>
    <dgm:pt modelId="{B4EAC92C-0496-4341-8803-E814DA73030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3" action="ppaction://hlinksldjump"/>
            </a:rPr>
            <a:t>MAGTEL INDUSTRIAL</a:t>
          </a:r>
          <a:endParaRPr kumimoji="0" lang="es-E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132A30ED-04A3-4EBE-88E6-5293A1C83DC4}" type="parTrans" cxnId="{70ECCC6E-5B6C-495E-BB62-FDC7295904F1}">
      <dgm:prSet/>
      <dgm:spPr/>
      <dgm:t>
        <a:bodyPr/>
        <a:lstStyle/>
        <a:p>
          <a:endParaRPr lang="es-ES"/>
        </a:p>
      </dgm:t>
    </dgm:pt>
    <dgm:pt modelId="{AFE15738-D9A9-45B0-8253-48FB9CABE2C7}" type="sibTrans" cxnId="{70ECCC6E-5B6C-495E-BB62-FDC7295904F1}">
      <dgm:prSet/>
      <dgm:spPr/>
      <dgm:t>
        <a:bodyPr/>
        <a:lstStyle/>
        <a:p>
          <a:endParaRPr lang="es-ES"/>
        </a:p>
      </dgm:t>
    </dgm:pt>
    <dgm:pt modelId="{81C02396-9D6B-4EBB-A5E6-7737264C48C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4" action="ppaction://hlinksldjump"/>
            </a:rPr>
            <a:t>MAGTEL AGUAS </a:t>
          </a:r>
          <a:endParaRPr kumimoji="0" lang="es-E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6A793390-4788-434B-8CA0-611D9C4B8D72}" type="parTrans" cxnId="{20554B69-D657-47E1-9C0C-576007229F7E}">
      <dgm:prSet/>
      <dgm:spPr/>
      <dgm:t>
        <a:bodyPr/>
        <a:lstStyle/>
        <a:p>
          <a:endParaRPr lang="es-ES"/>
        </a:p>
      </dgm:t>
    </dgm:pt>
    <dgm:pt modelId="{757DD226-9038-44C4-AAC2-7D29C878CB91}" type="sibTrans" cxnId="{20554B69-D657-47E1-9C0C-576007229F7E}">
      <dgm:prSet/>
      <dgm:spPr/>
      <dgm:t>
        <a:bodyPr/>
        <a:lstStyle/>
        <a:p>
          <a:endParaRPr lang="es-ES"/>
        </a:p>
      </dgm:t>
    </dgm:pt>
    <dgm:pt modelId="{31BC9805-E5F1-4D4D-94A8-E95D88A7ECD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5" action="ppaction://hlinksldjump"/>
            </a:rPr>
            <a:t>MAGTEL </a:t>
          </a:r>
          <a:r>
            <a:rPr kumimoji="0" lang="es-ES" b="1" i="0" u="none" strike="noStrike" cap="none" normalizeH="0" baseline="0" dirty="0" err="1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5" action="ppaction://hlinksldjump"/>
            </a:rPr>
            <a:t>I+D+i</a:t>
          </a:r>
          <a:endParaRPr kumimoji="0" lang="es-E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2A78AF73-B513-4C71-B7B5-1B21DE7C3A91}" type="parTrans" cxnId="{61982190-3D8E-438B-9A87-812B22E76434}">
      <dgm:prSet/>
      <dgm:spPr/>
      <dgm:t>
        <a:bodyPr/>
        <a:lstStyle/>
        <a:p>
          <a:endParaRPr lang="es-ES"/>
        </a:p>
      </dgm:t>
    </dgm:pt>
    <dgm:pt modelId="{0CCA9215-7058-491A-804E-CAFECC717C93}" type="sibTrans" cxnId="{61982190-3D8E-438B-9A87-812B22E76434}">
      <dgm:prSet/>
      <dgm:spPr/>
      <dgm:t>
        <a:bodyPr/>
        <a:lstStyle/>
        <a:p>
          <a:endParaRPr lang="es-ES"/>
        </a:p>
      </dgm:t>
    </dgm:pt>
    <dgm:pt modelId="{480C59F5-784F-4A3F-9C92-749715BDA46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1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6" action="ppaction://hlinksldjump"/>
            </a:rPr>
            <a:t>MAGTEL RENOVABLES</a:t>
          </a:r>
          <a:endParaRPr kumimoji="0" lang="es-E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0AC89124-2270-4C3D-9350-48E823A8F551}" type="parTrans" cxnId="{F36E7DD6-9F2C-4911-83B3-D7E121FE05A2}">
      <dgm:prSet/>
      <dgm:spPr/>
      <dgm:t>
        <a:bodyPr/>
        <a:lstStyle/>
        <a:p>
          <a:endParaRPr lang="es-ES"/>
        </a:p>
      </dgm:t>
    </dgm:pt>
    <dgm:pt modelId="{3CFCAA55-325B-4FD1-8034-70AB9998FFB2}" type="sibTrans" cxnId="{F36E7DD6-9F2C-4911-83B3-D7E121FE05A2}">
      <dgm:prSet/>
      <dgm:spPr/>
      <dgm:t>
        <a:bodyPr/>
        <a:lstStyle/>
        <a:p>
          <a:endParaRPr lang="es-ES"/>
        </a:p>
      </dgm:t>
    </dgm:pt>
    <dgm:pt modelId="{8842D4D6-E053-4450-9560-BFA047062C4B}" type="pres">
      <dgm:prSet presAssocID="{E4698EC2-8030-4CF6-B24A-3BCCBD89CBA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F91EB9E-8A1D-49ED-9B20-A44F455C9218}" type="pres">
      <dgm:prSet presAssocID="{FDE3D046-85A6-4B0B-97D8-101143F63188}" presName="root1" presStyleCnt="0"/>
      <dgm:spPr/>
    </dgm:pt>
    <dgm:pt modelId="{679CF6AE-318D-45D9-93FD-9DC7B674A606}" type="pres">
      <dgm:prSet presAssocID="{FDE3D046-85A6-4B0B-97D8-101143F63188}" presName="LevelOneTextNode" presStyleLbl="node0" presStyleIdx="0" presStyleCnt="1" custLinFactX="-19072" custLinFactNeighborX="-100000" custLinFactNeighborY="-4391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E78C9DA-01F0-4F29-A35A-E8A73DCF4061}" type="pres">
      <dgm:prSet presAssocID="{FDE3D046-85A6-4B0B-97D8-101143F63188}" presName="level2hierChild" presStyleCnt="0"/>
      <dgm:spPr/>
    </dgm:pt>
    <dgm:pt modelId="{49850A2F-D1F2-4AFC-BA26-9C5D317821E7}" type="pres">
      <dgm:prSet presAssocID="{492B52EA-0982-4421-B384-CD050F5A96F4}" presName="conn2-1" presStyleLbl="parChTrans1D2" presStyleIdx="0" presStyleCnt="6"/>
      <dgm:spPr/>
      <dgm:t>
        <a:bodyPr/>
        <a:lstStyle/>
        <a:p>
          <a:endParaRPr lang="es-ES"/>
        </a:p>
      </dgm:t>
    </dgm:pt>
    <dgm:pt modelId="{E8B78E71-8364-4079-ADAF-AD3AD6D6F7E2}" type="pres">
      <dgm:prSet presAssocID="{492B52EA-0982-4421-B384-CD050F5A96F4}" presName="connTx" presStyleLbl="parChTrans1D2" presStyleIdx="0" presStyleCnt="6"/>
      <dgm:spPr/>
      <dgm:t>
        <a:bodyPr/>
        <a:lstStyle/>
        <a:p>
          <a:endParaRPr lang="es-ES"/>
        </a:p>
      </dgm:t>
    </dgm:pt>
    <dgm:pt modelId="{A974949F-6035-4936-B682-F111CC1D536F}" type="pres">
      <dgm:prSet presAssocID="{9EDECBDF-B5A9-49C1-B324-5A41E76CBBB0}" presName="root2" presStyleCnt="0"/>
      <dgm:spPr/>
    </dgm:pt>
    <dgm:pt modelId="{9BB1FDB3-2D74-4482-A015-6C1C80475316}" type="pres">
      <dgm:prSet presAssocID="{9EDECBDF-B5A9-49C1-B324-5A41E76CBBB0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AEC9C1E-B5D6-4EE1-B652-91EBDD3F6017}" type="pres">
      <dgm:prSet presAssocID="{9EDECBDF-B5A9-49C1-B324-5A41E76CBBB0}" presName="level3hierChild" presStyleCnt="0"/>
      <dgm:spPr/>
    </dgm:pt>
    <dgm:pt modelId="{D49B5C48-BCCF-4FE7-86C1-CCE11FB07CCB}" type="pres">
      <dgm:prSet presAssocID="{02E421B8-314D-4CBC-9399-D7DE2A22AC39}" presName="conn2-1" presStyleLbl="parChTrans1D2" presStyleIdx="1" presStyleCnt="6"/>
      <dgm:spPr/>
      <dgm:t>
        <a:bodyPr/>
        <a:lstStyle/>
        <a:p>
          <a:endParaRPr lang="es-ES"/>
        </a:p>
      </dgm:t>
    </dgm:pt>
    <dgm:pt modelId="{6A28B20C-573B-4A5B-9D44-703B35264F43}" type="pres">
      <dgm:prSet presAssocID="{02E421B8-314D-4CBC-9399-D7DE2A22AC39}" presName="connTx" presStyleLbl="parChTrans1D2" presStyleIdx="1" presStyleCnt="6"/>
      <dgm:spPr/>
      <dgm:t>
        <a:bodyPr/>
        <a:lstStyle/>
        <a:p>
          <a:endParaRPr lang="es-ES"/>
        </a:p>
      </dgm:t>
    </dgm:pt>
    <dgm:pt modelId="{95B8A20E-E736-4A09-9F96-3E7103887BAB}" type="pres">
      <dgm:prSet presAssocID="{A80E45D4-E818-45A1-95F9-CD283E4E6132}" presName="root2" presStyleCnt="0"/>
      <dgm:spPr/>
    </dgm:pt>
    <dgm:pt modelId="{09389EAA-59D4-4DB2-901F-361958464656}" type="pres">
      <dgm:prSet presAssocID="{A80E45D4-E818-45A1-95F9-CD283E4E6132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E4D19A0-6FEA-47FF-857B-46B6DE9F6CC6}" type="pres">
      <dgm:prSet presAssocID="{A80E45D4-E818-45A1-95F9-CD283E4E6132}" presName="level3hierChild" presStyleCnt="0"/>
      <dgm:spPr/>
    </dgm:pt>
    <dgm:pt modelId="{4A9D4EAC-3241-45A7-9162-0090C2594018}" type="pres">
      <dgm:prSet presAssocID="{132A30ED-04A3-4EBE-88E6-5293A1C83DC4}" presName="conn2-1" presStyleLbl="parChTrans1D2" presStyleIdx="2" presStyleCnt="6"/>
      <dgm:spPr/>
      <dgm:t>
        <a:bodyPr/>
        <a:lstStyle/>
        <a:p>
          <a:endParaRPr lang="es-ES"/>
        </a:p>
      </dgm:t>
    </dgm:pt>
    <dgm:pt modelId="{A41D2358-4C0A-430D-B64E-39E7A4028636}" type="pres">
      <dgm:prSet presAssocID="{132A30ED-04A3-4EBE-88E6-5293A1C83DC4}" presName="connTx" presStyleLbl="parChTrans1D2" presStyleIdx="2" presStyleCnt="6"/>
      <dgm:spPr/>
      <dgm:t>
        <a:bodyPr/>
        <a:lstStyle/>
        <a:p>
          <a:endParaRPr lang="es-ES"/>
        </a:p>
      </dgm:t>
    </dgm:pt>
    <dgm:pt modelId="{8744770D-D7F9-44CF-92DF-E7B7168194BB}" type="pres">
      <dgm:prSet presAssocID="{B4EAC92C-0496-4341-8803-E814DA73030A}" presName="root2" presStyleCnt="0"/>
      <dgm:spPr/>
    </dgm:pt>
    <dgm:pt modelId="{9CFD6B5D-664C-4D38-839F-FA73BE688AFF}" type="pres">
      <dgm:prSet presAssocID="{B4EAC92C-0496-4341-8803-E814DA73030A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6DA333-0DB7-4401-A178-FFF31AAAFC32}" type="pres">
      <dgm:prSet presAssocID="{B4EAC92C-0496-4341-8803-E814DA73030A}" presName="level3hierChild" presStyleCnt="0"/>
      <dgm:spPr/>
    </dgm:pt>
    <dgm:pt modelId="{BFEECF88-9426-4792-B0A4-7ECF6F7E9A3D}" type="pres">
      <dgm:prSet presAssocID="{6A793390-4788-434B-8CA0-611D9C4B8D72}" presName="conn2-1" presStyleLbl="parChTrans1D2" presStyleIdx="3" presStyleCnt="6"/>
      <dgm:spPr/>
      <dgm:t>
        <a:bodyPr/>
        <a:lstStyle/>
        <a:p>
          <a:endParaRPr lang="es-ES"/>
        </a:p>
      </dgm:t>
    </dgm:pt>
    <dgm:pt modelId="{B0F0D08A-F417-4A50-9EFA-B2237785D999}" type="pres">
      <dgm:prSet presAssocID="{6A793390-4788-434B-8CA0-611D9C4B8D72}" presName="connTx" presStyleLbl="parChTrans1D2" presStyleIdx="3" presStyleCnt="6"/>
      <dgm:spPr/>
      <dgm:t>
        <a:bodyPr/>
        <a:lstStyle/>
        <a:p>
          <a:endParaRPr lang="es-ES"/>
        </a:p>
      </dgm:t>
    </dgm:pt>
    <dgm:pt modelId="{ECBD9DA3-AD33-460B-B2E8-DE7E5CB9A2A8}" type="pres">
      <dgm:prSet presAssocID="{81C02396-9D6B-4EBB-A5E6-7737264C48C6}" presName="root2" presStyleCnt="0"/>
      <dgm:spPr/>
    </dgm:pt>
    <dgm:pt modelId="{8E85F193-FB4D-426B-B638-3AF50C0D22F2}" type="pres">
      <dgm:prSet presAssocID="{81C02396-9D6B-4EBB-A5E6-7737264C48C6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DBFE958-FD0D-46EB-8C48-D393D6D5880E}" type="pres">
      <dgm:prSet presAssocID="{81C02396-9D6B-4EBB-A5E6-7737264C48C6}" presName="level3hierChild" presStyleCnt="0"/>
      <dgm:spPr/>
    </dgm:pt>
    <dgm:pt modelId="{BCD589DE-D691-40E1-A5EF-6BEE598B3BE2}" type="pres">
      <dgm:prSet presAssocID="{2A78AF73-B513-4C71-B7B5-1B21DE7C3A91}" presName="conn2-1" presStyleLbl="parChTrans1D2" presStyleIdx="4" presStyleCnt="6"/>
      <dgm:spPr/>
      <dgm:t>
        <a:bodyPr/>
        <a:lstStyle/>
        <a:p>
          <a:endParaRPr lang="es-ES"/>
        </a:p>
      </dgm:t>
    </dgm:pt>
    <dgm:pt modelId="{49DCFCA6-1580-4627-BF3A-91ACBF2BF401}" type="pres">
      <dgm:prSet presAssocID="{2A78AF73-B513-4C71-B7B5-1B21DE7C3A91}" presName="connTx" presStyleLbl="parChTrans1D2" presStyleIdx="4" presStyleCnt="6"/>
      <dgm:spPr/>
      <dgm:t>
        <a:bodyPr/>
        <a:lstStyle/>
        <a:p>
          <a:endParaRPr lang="es-ES"/>
        </a:p>
      </dgm:t>
    </dgm:pt>
    <dgm:pt modelId="{142DF232-381F-4F9F-B826-A76D97F1A701}" type="pres">
      <dgm:prSet presAssocID="{31BC9805-E5F1-4D4D-94A8-E95D88A7ECD9}" presName="root2" presStyleCnt="0"/>
      <dgm:spPr/>
    </dgm:pt>
    <dgm:pt modelId="{26E7AC0E-293F-4C57-8C75-929212ACC599}" type="pres">
      <dgm:prSet presAssocID="{31BC9805-E5F1-4D4D-94A8-E95D88A7ECD9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BE87B84-5AB7-48DC-A6DE-071819166548}" type="pres">
      <dgm:prSet presAssocID="{31BC9805-E5F1-4D4D-94A8-E95D88A7ECD9}" presName="level3hierChild" presStyleCnt="0"/>
      <dgm:spPr/>
    </dgm:pt>
    <dgm:pt modelId="{EDC31E1D-CB8A-4C69-98A6-9F2B3D124FA2}" type="pres">
      <dgm:prSet presAssocID="{0AC89124-2270-4C3D-9350-48E823A8F551}" presName="conn2-1" presStyleLbl="parChTrans1D2" presStyleIdx="5" presStyleCnt="6"/>
      <dgm:spPr/>
      <dgm:t>
        <a:bodyPr/>
        <a:lstStyle/>
        <a:p>
          <a:endParaRPr lang="es-ES"/>
        </a:p>
      </dgm:t>
    </dgm:pt>
    <dgm:pt modelId="{A8581D64-74EF-4348-81E9-C2FE49DA0F63}" type="pres">
      <dgm:prSet presAssocID="{0AC89124-2270-4C3D-9350-48E823A8F551}" presName="connTx" presStyleLbl="parChTrans1D2" presStyleIdx="5" presStyleCnt="6"/>
      <dgm:spPr/>
      <dgm:t>
        <a:bodyPr/>
        <a:lstStyle/>
        <a:p>
          <a:endParaRPr lang="es-ES"/>
        </a:p>
      </dgm:t>
    </dgm:pt>
    <dgm:pt modelId="{41678915-C91B-4CAB-8394-A2C52FCBBCB8}" type="pres">
      <dgm:prSet presAssocID="{480C59F5-784F-4A3F-9C92-749715BDA468}" presName="root2" presStyleCnt="0"/>
      <dgm:spPr/>
    </dgm:pt>
    <dgm:pt modelId="{1FC33B95-61F7-454F-9F11-9717EACB9E37}" type="pres">
      <dgm:prSet presAssocID="{480C59F5-784F-4A3F-9C92-749715BDA468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A413F28-7D46-4A80-8CFA-798BBD303E12}" type="pres">
      <dgm:prSet presAssocID="{480C59F5-784F-4A3F-9C92-749715BDA468}" presName="level3hierChild" presStyleCnt="0"/>
      <dgm:spPr/>
    </dgm:pt>
  </dgm:ptLst>
  <dgm:cxnLst>
    <dgm:cxn modelId="{3749BB3F-3053-4CF8-A148-0C8E26DFE65E}" type="presOf" srcId="{81C02396-9D6B-4EBB-A5E6-7737264C48C6}" destId="{8E85F193-FB4D-426B-B638-3AF50C0D22F2}" srcOrd="0" destOrd="0" presId="urn:microsoft.com/office/officeart/2005/8/layout/hierarchy2"/>
    <dgm:cxn modelId="{63206192-7FB1-4AC3-A597-E7295017ABC1}" type="presOf" srcId="{6A793390-4788-434B-8CA0-611D9C4B8D72}" destId="{BFEECF88-9426-4792-B0A4-7ECF6F7E9A3D}" srcOrd="0" destOrd="0" presId="urn:microsoft.com/office/officeart/2005/8/layout/hierarchy2"/>
    <dgm:cxn modelId="{C7A3CDCB-AF47-4D43-9596-526532A94CC6}" type="presOf" srcId="{492B52EA-0982-4421-B384-CD050F5A96F4}" destId="{E8B78E71-8364-4079-ADAF-AD3AD6D6F7E2}" srcOrd="1" destOrd="0" presId="urn:microsoft.com/office/officeart/2005/8/layout/hierarchy2"/>
    <dgm:cxn modelId="{C2F97283-D2E6-4CDA-AA61-441CA3E7103D}" type="presOf" srcId="{E4698EC2-8030-4CF6-B24A-3BCCBD89CBA4}" destId="{8842D4D6-E053-4450-9560-BFA047062C4B}" srcOrd="0" destOrd="0" presId="urn:microsoft.com/office/officeart/2005/8/layout/hierarchy2"/>
    <dgm:cxn modelId="{B869336A-D6C2-4E40-8E32-9F5F205E5CF8}" srcId="{FDE3D046-85A6-4B0B-97D8-101143F63188}" destId="{9EDECBDF-B5A9-49C1-B324-5A41E76CBBB0}" srcOrd="0" destOrd="0" parTransId="{492B52EA-0982-4421-B384-CD050F5A96F4}" sibTransId="{101D986F-7DB9-47E2-A11E-33601B5C455F}"/>
    <dgm:cxn modelId="{6D05125B-77A1-45D9-9D0E-877B7E242F15}" type="presOf" srcId="{02E421B8-314D-4CBC-9399-D7DE2A22AC39}" destId="{6A28B20C-573B-4A5B-9D44-703B35264F43}" srcOrd="1" destOrd="0" presId="urn:microsoft.com/office/officeart/2005/8/layout/hierarchy2"/>
    <dgm:cxn modelId="{A6506B0C-7AEC-490F-81FC-75D7DA354484}" type="presOf" srcId="{31BC9805-E5F1-4D4D-94A8-E95D88A7ECD9}" destId="{26E7AC0E-293F-4C57-8C75-929212ACC599}" srcOrd="0" destOrd="0" presId="urn:microsoft.com/office/officeart/2005/8/layout/hierarchy2"/>
    <dgm:cxn modelId="{ABB741BB-6F9B-4A39-B715-40E224C7850F}" type="presOf" srcId="{B4EAC92C-0496-4341-8803-E814DA73030A}" destId="{9CFD6B5D-664C-4D38-839F-FA73BE688AFF}" srcOrd="0" destOrd="0" presId="urn:microsoft.com/office/officeart/2005/8/layout/hierarchy2"/>
    <dgm:cxn modelId="{F1501D45-E1D6-4E2C-9B84-B46313FF80C6}" type="presOf" srcId="{132A30ED-04A3-4EBE-88E6-5293A1C83DC4}" destId="{4A9D4EAC-3241-45A7-9162-0090C2594018}" srcOrd="0" destOrd="0" presId="urn:microsoft.com/office/officeart/2005/8/layout/hierarchy2"/>
    <dgm:cxn modelId="{99D6391B-DA0D-4373-AEB8-4BE72301C7B4}" type="presOf" srcId="{9EDECBDF-B5A9-49C1-B324-5A41E76CBBB0}" destId="{9BB1FDB3-2D74-4482-A015-6C1C80475316}" srcOrd="0" destOrd="0" presId="urn:microsoft.com/office/officeart/2005/8/layout/hierarchy2"/>
    <dgm:cxn modelId="{296DC49C-FA5F-46B8-9DB3-474BB108D1BC}" srcId="{E4698EC2-8030-4CF6-B24A-3BCCBD89CBA4}" destId="{FDE3D046-85A6-4B0B-97D8-101143F63188}" srcOrd="0" destOrd="0" parTransId="{279DB769-5FEF-4DDE-BE2D-52AA67DDFC42}" sibTransId="{46114277-56DA-4543-939E-528BFDD5C7C1}"/>
    <dgm:cxn modelId="{5AA14A18-9C8A-456A-B812-EB0BD72ACC80}" type="presOf" srcId="{132A30ED-04A3-4EBE-88E6-5293A1C83DC4}" destId="{A41D2358-4C0A-430D-B64E-39E7A4028636}" srcOrd="1" destOrd="0" presId="urn:microsoft.com/office/officeart/2005/8/layout/hierarchy2"/>
    <dgm:cxn modelId="{5F820B00-009E-470D-81F3-E6663077AECC}" type="presOf" srcId="{492B52EA-0982-4421-B384-CD050F5A96F4}" destId="{49850A2F-D1F2-4AFC-BA26-9C5D317821E7}" srcOrd="0" destOrd="0" presId="urn:microsoft.com/office/officeart/2005/8/layout/hierarchy2"/>
    <dgm:cxn modelId="{20554B69-D657-47E1-9C0C-576007229F7E}" srcId="{FDE3D046-85A6-4B0B-97D8-101143F63188}" destId="{81C02396-9D6B-4EBB-A5E6-7737264C48C6}" srcOrd="3" destOrd="0" parTransId="{6A793390-4788-434B-8CA0-611D9C4B8D72}" sibTransId="{757DD226-9038-44C4-AAC2-7D29C878CB91}"/>
    <dgm:cxn modelId="{70ECCC6E-5B6C-495E-BB62-FDC7295904F1}" srcId="{FDE3D046-85A6-4B0B-97D8-101143F63188}" destId="{B4EAC92C-0496-4341-8803-E814DA73030A}" srcOrd="2" destOrd="0" parTransId="{132A30ED-04A3-4EBE-88E6-5293A1C83DC4}" sibTransId="{AFE15738-D9A9-45B0-8253-48FB9CABE2C7}"/>
    <dgm:cxn modelId="{CE19442D-ABC9-407C-9F71-A271637419ED}" type="presOf" srcId="{A80E45D4-E818-45A1-95F9-CD283E4E6132}" destId="{09389EAA-59D4-4DB2-901F-361958464656}" srcOrd="0" destOrd="0" presId="urn:microsoft.com/office/officeart/2005/8/layout/hierarchy2"/>
    <dgm:cxn modelId="{70B543C3-D5F0-4CFF-ACB7-088797B8A259}" type="presOf" srcId="{0AC89124-2270-4C3D-9350-48E823A8F551}" destId="{EDC31E1D-CB8A-4C69-98A6-9F2B3D124FA2}" srcOrd="0" destOrd="0" presId="urn:microsoft.com/office/officeart/2005/8/layout/hierarchy2"/>
    <dgm:cxn modelId="{173D60AC-006A-4733-A0D3-8D24F4BBF6BE}" type="presOf" srcId="{480C59F5-784F-4A3F-9C92-749715BDA468}" destId="{1FC33B95-61F7-454F-9F11-9717EACB9E37}" srcOrd="0" destOrd="0" presId="urn:microsoft.com/office/officeart/2005/8/layout/hierarchy2"/>
    <dgm:cxn modelId="{54AF3CF0-C443-40D6-B63E-3ED8FE98E3A5}" type="presOf" srcId="{0AC89124-2270-4C3D-9350-48E823A8F551}" destId="{A8581D64-74EF-4348-81E9-C2FE49DA0F63}" srcOrd="1" destOrd="0" presId="urn:microsoft.com/office/officeart/2005/8/layout/hierarchy2"/>
    <dgm:cxn modelId="{61982190-3D8E-438B-9A87-812B22E76434}" srcId="{FDE3D046-85A6-4B0B-97D8-101143F63188}" destId="{31BC9805-E5F1-4D4D-94A8-E95D88A7ECD9}" srcOrd="4" destOrd="0" parTransId="{2A78AF73-B513-4C71-B7B5-1B21DE7C3A91}" sibTransId="{0CCA9215-7058-491A-804E-CAFECC717C93}"/>
    <dgm:cxn modelId="{BBB522C0-677A-4117-8E7E-FFBBF9F7757C}" type="presOf" srcId="{6A793390-4788-434B-8CA0-611D9C4B8D72}" destId="{B0F0D08A-F417-4A50-9EFA-B2237785D999}" srcOrd="1" destOrd="0" presId="urn:microsoft.com/office/officeart/2005/8/layout/hierarchy2"/>
    <dgm:cxn modelId="{E7E8E79D-DB77-4A2B-BD72-26E23B1B60F8}" srcId="{FDE3D046-85A6-4B0B-97D8-101143F63188}" destId="{A80E45D4-E818-45A1-95F9-CD283E4E6132}" srcOrd="1" destOrd="0" parTransId="{02E421B8-314D-4CBC-9399-D7DE2A22AC39}" sibTransId="{8AA42139-F071-41D8-AE32-E287FF796EF7}"/>
    <dgm:cxn modelId="{55A2AD59-05EC-488C-AAC2-2D56DA58A7DA}" type="presOf" srcId="{FDE3D046-85A6-4B0B-97D8-101143F63188}" destId="{679CF6AE-318D-45D9-93FD-9DC7B674A606}" srcOrd="0" destOrd="0" presId="urn:microsoft.com/office/officeart/2005/8/layout/hierarchy2"/>
    <dgm:cxn modelId="{2254FACE-027D-4B35-9B48-B4C9A00F1CD0}" type="presOf" srcId="{2A78AF73-B513-4C71-B7B5-1B21DE7C3A91}" destId="{BCD589DE-D691-40E1-A5EF-6BEE598B3BE2}" srcOrd="0" destOrd="0" presId="urn:microsoft.com/office/officeart/2005/8/layout/hierarchy2"/>
    <dgm:cxn modelId="{C6109F05-FF51-4490-9E9A-31B43F50277F}" type="presOf" srcId="{02E421B8-314D-4CBC-9399-D7DE2A22AC39}" destId="{D49B5C48-BCCF-4FE7-86C1-CCE11FB07CCB}" srcOrd="0" destOrd="0" presId="urn:microsoft.com/office/officeart/2005/8/layout/hierarchy2"/>
    <dgm:cxn modelId="{F36E7DD6-9F2C-4911-83B3-D7E121FE05A2}" srcId="{FDE3D046-85A6-4B0B-97D8-101143F63188}" destId="{480C59F5-784F-4A3F-9C92-749715BDA468}" srcOrd="5" destOrd="0" parTransId="{0AC89124-2270-4C3D-9350-48E823A8F551}" sibTransId="{3CFCAA55-325B-4FD1-8034-70AB9998FFB2}"/>
    <dgm:cxn modelId="{4DBEEECC-258B-436C-BD29-BB2D59F66514}" type="presOf" srcId="{2A78AF73-B513-4C71-B7B5-1B21DE7C3A91}" destId="{49DCFCA6-1580-4627-BF3A-91ACBF2BF401}" srcOrd="1" destOrd="0" presId="urn:microsoft.com/office/officeart/2005/8/layout/hierarchy2"/>
    <dgm:cxn modelId="{4CD6F362-DF8C-4F7E-81CD-AF8A90FEFB18}" type="presParOf" srcId="{8842D4D6-E053-4450-9560-BFA047062C4B}" destId="{CF91EB9E-8A1D-49ED-9B20-A44F455C9218}" srcOrd="0" destOrd="0" presId="urn:microsoft.com/office/officeart/2005/8/layout/hierarchy2"/>
    <dgm:cxn modelId="{E4AF9F73-42A0-41CD-97C3-69D09298F4DC}" type="presParOf" srcId="{CF91EB9E-8A1D-49ED-9B20-A44F455C9218}" destId="{679CF6AE-318D-45D9-93FD-9DC7B674A606}" srcOrd="0" destOrd="0" presId="urn:microsoft.com/office/officeart/2005/8/layout/hierarchy2"/>
    <dgm:cxn modelId="{63775686-1BA2-4BCD-AA87-006132302010}" type="presParOf" srcId="{CF91EB9E-8A1D-49ED-9B20-A44F455C9218}" destId="{4E78C9DA-01F0-4F29-A35A-E8A73DCF4061}" srcOrd="1" destOrd="0" presId="urn:microsoft.com/office/officeart/2005/8/layout/hierarchy2"/>
    <dgm:cxn modelId="{A3D8042B-68C7-428B-9693-57F9F4AADDF5}" type="presParOf" srcId="{4E78C9DA-01F0-4F29-A35A-E8A73DCF4061}" destId="{49850A2F-D1F2-4AFC-BA26-9C5D317821E7}" srcOrd="0" destOrd="0" presId="urn:microsoft.com/office/officeart/2005/8/layout/hierarchy2"/>
    <dgm:cxn modelId="{918DA697-C70B-41DE-B7B6-3605FDE1E0CC}" type="presParOf" srcId="{49850A2F-D1F2-4AFC-BA26-9C5D317821E7}" destId="{E8B78E71-8364-4079-ADAF-AD3AD6D6F7E2}" srcOrd="0" destOrd="0" presId="urn:microsoft.com/office/officeart/2005/8/layout/hierarchy2"/>
    <dgm:cxn modelId="{7A7CDBF8-DE4B-4349-BC6D-DA487222858E}" type="presParOf" srcId="{4E78C9DA-01F0-4F29-A35A-E8A73DCF4061}" destId="{A974949F-6035-4936-B682-F111CC1D536F}" srcOrd="1" destOrd="0" presId="urn:microsoft.com/office/officeart/2005/8/layout/hierarchy2"/>
    <dgm:cxn modelId="{93C7ACA0-3A4E-4B96-BA6A-2F0249D59425}" type="presParOf" srcId="{A974949F-6035-4936-B682-F111CC1D536F}" destId="{9BB1FDB3-2D74-4482-A015-6C1C80475316}" srcOrd="0" destOrd="0" presId="urn:microsoft.com/office/officeart/2005/8/layout/hierarchy2"/>
    <dgm:cxn modelId="{F9568194-5E0D-43D1-B136-83076E304E83}" type="presParOf" srcId="{A974949F-6035-4936-B682-F111CC1D536F}" destId="{2AEC9C1E-B5D6-4EE1-B652-91EBDD3F6017}" srcOrd="1" destOrd="0" presId="urn:microsoft.com/office/officeart/2005/8/layout/hierarchy2"/>
    <dgm:cxn modelId="{13762F66-B41B-4FFB-B0DD-D3209EDB43C9}" type="presParOf" srcId="{4E78C9DA-01F0-4F29-A35A-E8A73DCF4061}" destId="{D49B5C48-BCCF-4FE7-86C1-CCE11FB07CCB}" srcOrd="2" destOrd="0" presId="urn:microsoft.com/office/officeart/2005/8/layout/hierarchy2"/>
    <dgm:cxn modelId="{50F58C21-CC65-4038-8A09-0FBEBE0C63D1}" type="presParOf" srcId="{D49B5C48-BCCF-4FE7-86C1-CCE11FB07CCB}" destId="{6A28B20C-573B-4A5B-9D44-703B35264F43}" srcOrd="0" destOrd="0" presId="urn:microsoft.com/office/officeart/2005/8/layout/hierarchy2"/>
    <dgm:cxn modelId="{A0AAE783-6EA7-4842-8B38-4BB445C8EECF}" type="presParOf" srcId="{4E78C9DA-01F0-4F29-A35A-E8A73DCF4061}" destId="{95B8A20E-E736-4A09-9F96-3E7103887BAB}" srcOrd="3" destOrd="0" presId="urn:microsoft.com/office/officeart/2005/8/layout/hierarchy2"/>
    <dgm:cxn modelId="{50E6BE24-905A-4B7F-9433-5EADA0E22C86}" type="presParOf" srcId="{95B8A20E-E736-4A09-9F96-3E7103887BAB}" destId="{09389EAA-59D4-4DB2-901F-361958464656}" srcOrd="0" destOrd="0" presId="urn:microsoft.com/office/officeart/2005/8/layout/hierarchy2"/>
    <dgm:cxn modelId="{34CEE27C-98BD-4042-B3F8-349646F4E8E7}" type="presParOf" srcId="{95B8A20E-E736-4A09-9F96-3E7103887BAB}" destId="{FE4D19A0-6FEA-47FF-857B-46B6DE9F6CC6}" srcOrd="1" destOrd="0" presId="urn:microsoft.com/office/officeart/2005/8/layout/hierarchy2"/>
    <dgm:cxn modelId="{B441585A-58EA-4912-B5D1-FA6051C22323}" type="presParOf" srcId="{4E78C9DA-01F0-4F29-A35A-E8A73DCF4061}" destId="{4A9D4EAC-3241-45A7-9162-0090C2594018}" srcOrd="4" destOrd="0" presId="urn:microsoft.com/office/officeart/2005/8/layout/hierarchy2"/>
    <dgm:cxn modelId="{844BC3D4-580B-4A3B-9EA4-BC601BABEDF0}" type="presParOf" srcId="{4A9D4EAC-3241-45A7-9162-0090C2594018}" destId="{A41D2358-4C0A-430D-B64E-39E7A4028636}" srcOrd="0" destOrd="0" presId="urn:microsoft.com/office/officeart/2005/8/layout/hierarchy2"/>
    <dgm:cxn modelId="{181F0DE2-55C4-4570-BFCE-C9BE2B1FAB22}" type="presParOf" srcId="{4E78C9DA-01F0-4F29-A35A-E8A73DCF4061}" destId="{8744770D-D7F9-44CF-92DF-E7B7168194BB}" srcOrd="5" destOrd="0" presId="urn:microsoft.com/office/officeart/2005/8/layout/hierarchy2"/>
    <dgm:cxn modelId="{21DFFBA4-B1B1-49CB-BC65-18A0D59ED12C}" type="presParOf" srcId="{8744770D-D7F9-44CF-92DF-E7B7168194BB}" destId="{9CFD6B5D-664C-4D38-839F-FA73BE688AFF}" srcOrd="0" destOrd="0" presId="urn:microsoft.com/office/officeart/2005/8/layout/hierarchy2"/>
    <dgm:cxn modelId="{521FCEF0-A756-4F47-A461-57A629FD3153}" type="presParOf" srcId="{8744770D-D7F9-44CF-92DF-E7B7168194BB}" destId="{516DA333-0DB7-4401-A178-FFF31AAAFC32}" srcOrd="1" destOrd="0" presId="urn:microsoft.com/office/officeart/2005/8/layout/hierarchy2"/>
    <dgm:cxn modelId="{6A44B73A-EBE2-430F-A28F-8AA28A16E877}" type="presParOf" srcId="{4E78C9DA-01F0-4F29-A35A-E8A73DCF4061}" destId="{BFEECF88-9426-4792-B0A4-7ECF6F7E9A3D}" srcOrd="6" destOrd="0" presId="urn:microsoft.com/office/officeart/2005/8/layout/hierarchy2"/>
    <dgm:cxn modelId="{F1612859-BE2C-4F7B-AB12-502FBE2F7985}" type="presParOf" srcId="{BFEECF88-9426-4792-B0A4-7ECF6F7E9A3D}" destId="{B0F0D08A-F417-4A50-9EFA-B2237785D999}" srcOrd="0" destOrd="0" presId="urn:microsoft.com/office/officeart/2005/8/layout/hierarchy2"/>
    <dgm:cxn modelId="{04E615D9-E5A8-4077-8185-FFC5224DBEF8}" type="presParOf" srcId="{4E78C9DA-01F0-4F29-A35A-E8A73DCF4061}" destId="{ECBD9DA3-AD33-460B-B2E8-DE7E5CB9A2A8}" srcOrd="7" destOrd="0" presId="urn:microsoft.com/office/officeart/2005/8/layout/hierarchy2"/>
    <dgm:cxn modelId="{EA6D343B-823E-43CF-A51F-388E43FA04E0}" type="presParOf" srcId="{ECBD9DA3-AD33-460B-B2E8-DE7E5CB9A2A8}" destId="{8E85F193-FB4D-426B-B638-3AF50C0D22F2}" srcOrd="0" destOrd="0" presId="urn:microsoft.com/office/officeart/2005/8/layout/hierarchy2"/>
    <dgm:cxn modelId="{3016C1D2-8000-42BF-8423-0ABB1B2BBFC8}" type="presParOf" srcId="{ECBD9DA3-AD33-460B-B2E8-DE7E5CB9A2A8}" destId="{3DBFE958-FD0D-46EB-8C48-D393D6D5880E}" srcOrd="1" destOrd="0" presId="urn:microsoft.com/office/officeart/2005/8/layout/hierarchy2"/>
    <dgm:cxn modelId="{26B19ED5-A11A-45FC-9DF6-D1881DD5CCDD}" type="presParOf" srcId="{4E78C9DA-01F0-4F29-A35A-E8A73DCF4061}" destId="{BCD589DE-D691-40E1-A5EF-6BEE598B3BE2}" srcOrd="8" destOrd="0" presId="urn:microsoft.com/office/officeart/2005/8/layout/hierarchy2"/>
    <dgm:cxn modelId="{2BFA6CAD-BF89-47EA-BCE0-2E95659789B4}" type="presParOf" srcId="{BCD589DE-D691-40E1-A5EF-6BEE598B3BE2}" destId="{49DCFCA6-1580-4627-BF3A-91ACBF2BF401}" srcOrd="0" destOrd="0" presId="urn:microsoft.com/office/officeart/2005/8/layout/hierarchy2"/>
    <dgm:cxn modelId="{78F76F22-223B-438B-8333-EB4BE184B52C}" type="presParOf" srcId="{4E78C9DA-01F0-4F29-A35A-E8A73DCF4061}" destId="{142DF232-381F-4F9F-B826-A76D97F1A701}" srcOrd="9" destOrd="0" presId="urn:microsoft.com/office/officeart/2005/8/layout/hierarchy2"/>
    <dgm:cxn modelId="{6D14A47A-FE8D-47C5-A2ED-EA1ED2CC8A99}" type="presParOf" srcId="{142DF232-381F-4F9F-B826-A76D97F1A701}" destId="{26E7AC0E-293F-4C57-8C75-929212ACC599}" srcOrd="0" destOrd="0" presId="urn:microsoft.com/office/officeart/2005/8/layout/hierarchy2"/>
    <dgm:cxn modelId="{3B8D01E6-E272-417A-BDFF-F58CD080EA83}" type="presParOf" srcId="{142DF232-381F-4F9F-B826-A76D97F1A701}" destId="{6BE87B84-5AB7-48DC-A6DE-071819166548}" srcOrd="1" destOrd="0" presId="urn:microsoft.com/office/officeart/2005/8/layout/hierarchy2"/>
    <dgm:cxn modelId="{39B5376F-37CD-49FD-80D7-9D128CA3C8A7}" type="presParOf" srcId="{4E78C9DA-01F0-4F29-A35A-E8A73DCF4061}" destId="{EDC31E1D-CB8A-4C69-98A6-9F2B3D124FA2}" srcOrd="10" destOrd="0" presId="urn:microsoft.com/office/officeart/2005/8/layout/hierarchy2"/>
    <dgm:cxn modelId="{053FE27E-9328-4E6B-AA76-49213FF1FCA7}" type="presParOf" srcId="{EDC31E1D-CB8A-4C69-98A6-9F2B3D124FA2}" destId="{A8581D64-74EF-4348-81E9-C2FE49DA0F63}" srcOrd="0" destOrd="0" presId="urn:microsoft.com/office/officeart/2005/8/layout/hierarchy2"/>
    <dgm:cxn modelId="{2431EA1F-1DC9-46FE-B539-1AFF0842C9D3}" type="presParOf" srcId="{4E78C9DA-01F0-4F29-A35A-E8A73DCF4061}" destId="{41678915-C91B-4CAB-8394-A2C52FCBBCB8}" srcOrd="11" destOrd="0" presId="urn:microsoft.com/office/officeart/2005/8/layout/hierarchy2"/>
    <dgm:cxn modelId="{1C598BE3-95B0-4EE0-B021-80F6A6AE8130}" type="presParOf" srcId="{41678915-C91B-4CAB-8394-A2C52FCBBCB8}" destId="{1FC33B95-61F7-454F-9F11-9717EACB9E37}" srcOrd="0" destOrd="0" presId="urn:microsoft.com/office/officeart/2005/8/layout/hierarchy2"/>
    <dgm:cxn modelId="{FE9FD432-508D-4307-9472-371052667E26}" type="presParOf" srcId="{41678915-C91B-4CAB-8394-A2C52FCBBCB8}" destId="{7A413F28-7D46-4A80-8CFA-798BBD303E1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CBC16A-2922-45D0-9A63-B96E2F70FA1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3A743FD-0110-45B1-9531-233BD414F56F}">
      <dgm:prSet phldrT="[Texto]" custT="1"/>
      <dgm:spPr/>
      <dgm:t>
        <a:bodyPr/>
        <a:lstStyle/>
        <a:p>
          <a:r>
            <a:rPr lang="es-ES" sz="1200" dirty="0" smtClean="0"/>
            <a:t>Isidro López Magdaleno                         16’66%</a:t>
          </a:r>
          <a:endParaRPr lang="es-ES" sz="1200" dirty="0"/>
        </a:p>
      </dgm:t>
    </dgm:pt>
    <dgm:pt modelId="{248DF896-5790-474F-BE70-BB4E2703104E}" type="parTrans" cxnId="{A7088E2E-E6A5-4A9B-BA00-44B9E0D7D4E3}">
      <dgm:prSet/>
      <dgm:spPr/>
      <dgm:t>
        <a:bodyPr/>
        <a:lstStyle/>
        <a:p>
          <a:endParaRPr lang="es-ES"/>
        </a:p>
      </dgm:t>
    </dgm:pt>
    <dgm:pt modelId="{C120BE5D-7038-465B-9E09-03536BE6778C}" type="sibTrans" cxnId="{A7088E2E-E6A5-4A9B-BA00-44B9E0D7D4E3}">
      <dgm:prSet/>
      <dgm:spPr/>
      <dgm:t>
        <a:bodyPr/>
        <a:lstStyle/>
        <a:p>
          <a:endParaRPr lang="es-ES"/>
        </a:p>
      </dgm:t>
    </dgm:pt>
    <dgm:pt modelId="{FF25CEA8-38FA-4DDF-BC7F-370007592D3A}">
      <dgm:prSet phldrT="[Texto]" custT="1"/>
      <dgm:spPr/>
      <dgm:t>
        <a:bodyPr/>
        <a:lstStyle/>
        <a:p>
          <a:r>
            <a:rPr lang="es-ES" sz="1200" dirty="0" smtClean="0"/>
            <a:t>Juan Luis López Magdaleno                   16’66%</a:t>
          </a:r>
          <a:endParaRPr lang="es-ES" sz="1200" dirty="0"/>
        </a:p>
      </dgm:t>
    </dgm:pt>
    <dgm:pt modelId="{CC61A878-5590-4A6D-BDDD-901916A17F7E}" type="parTrans" cxnId="{3375908D-97ED-4F2B-B69C-B7945D3A0ACC}">
      <dgm:prSet/>
      <dgm:spPr/>
      <dgm:t>
        <a:bodyPr/>
        <a:lstStyle/>
        <a:p>
          <a:endParaRPr lang="es-ES"/>
        </a:p>
      </dgm:t>
    </dgm:pt>
    <dgm:pt modelId="{0697F4B1-FF4F-4700-8163-96DD1C0B28DC}" type="sibTrans" cxnId="{3375908D-97ED-4F2B-B69C-B7945D3A0ACC}">
      <dgm:prSet/>
      <dgm:spPr/>
      <dgm:t>
        <a:bodyPr/>
        <a:lstStyle/>
        <a:p>
          <a:endParaRPr lang="es-ES"/>
        </a:p>
      </dgm:t>
    </dgm:pt>
    <dgm:pt modelId="{D2F4EAA3-A598-4B9F-A05D-F0484A82ED42}">
      <dgm:prSet phldrT="[Texto]" custT="1"/>
      <dgm:spPr/>
      <dgm:t>
        <a:bodyPr/>
        <a:lstStyle/>
        <a:p>
          <a:r>
            <a:rPr lang="es-ES" sz="1200" dirty="0" smtClean="0"/>
            <a:t>Antonio López Magdaleno                     16’66%</a:t>
          </a:r>
          <a:endParaRPr lang="es-ES" sz="1200" dirty="0"/>
        </a:p>
      </dgm:t>
    </dgm:pt>
    <dgm:pt modelId="{18AB1A98-997F-4863-8203-9C0CB25BF016}" type="sibTrans" cxnId="{35FB5899-2313-480E-A904-A343C64FCE9A}">
      <dgm:prSet/>
      <dgm:spPr/>
      <dgm:t>
        <a:bodyPr/>
        <a:lstStyle/>
        <a:p>
          <a:endParaRPr lang="es-ES"/>
        </a:p>
      </dgm:t>
    </dgm:pt>
    <dgm:pt modelId="{44643E71-1E03-4466-AF8F-51A45B2DAA93}" type="parTrans" cxnId="{35FB5899-2313-480E-A904-A343C64FCE9A}">
      <dgm:prSet/>
      <dgm:spPr/>
      <dgm:t>
        <a:bodyPr/>
        <a:lstStyle/>
        <a:p>
          <a:endParaRPr lang="es-ES"/>
        </a:p>
      </dgm:t>
    </dgm:pt>
    <dgm:pt modelId="{A9BB0677-1C19-407C-8EE9-ABDF23B79F48}">
      <dgm:prSet phldrT="[Texto]" custT="1"/>
      <dgm:spPr/>
      <dgm:t>
        <a:bodyPr/>
        <a:lstStyle/>
        <a:p>
          <a:r>
            <a:rPr lang="es-ES" sz="1200" dirty="0" smtClean="0"/>
            <a:t>Carlos López Magdaleno                        16’66%</a:t>
          </a:r>
          <a:endParaRPr lang="es-ES" sz="1200" dirty="0"/>
        </a:p>
      </dgm:t>
    </dgm:pt>
    <dgm:pt modelId="{F3AD775C-CDBE-49D6-9FFC-DE0E541490CC}" type="parTrans" cxnId="{42056DED-41CC-4CF7-A412-F800F74931A2}">
      <dgm:prSet/>
      <dgm:spPr/>
      <dgm:t>
        <a:bodyPr/>
        <a:lstStyle/>
        <a:p>
          <a:endParaRPr lang="es-ES"/>
        </a:p>
      </dgm:t>
    </dgm:pt>
    <dgm:pt modelId="{1CBB4B57-1EE6-499E-B972-6F69492591DE}" type="sibTrans" cxnId="{42056DED-41CC-4CF7-A412-F800F74931A2}">
      <dgm:prSet/>
      <dgm:spPr/>
      <dgm:t>
        <a:bodyPr/>
        <a:lstStyle/>
        <a:p>
          <a:endParaRPr lang="es-ES"/>
        </a:p>
      </dgm:t>
    </dgm:pt>
    <dgm:pt modelId="{FD192BC4-01E5-4823-A644-415F64FB1229}">
      <dgm:prSet phldrT="[Texto]" custT="1"/>
      <dgm:spPr/>
      <dgm:t>
        <a:bodyPr/>
        <a:lstStyle/>
        <a:p>
          <a:r>
            <a:rPr lang="es-ES" sz="1200" dirty="0" smtClean="0"/>
            <a:t>Mario López Magdaleno                        16’66%                         </a:t>
          </a:r>
          <a:endParaRPr lang="es-ES" sz="1200" dirty="0"/>
        </a:p>
      </dgm:t>
    </dgm:pt>
    <dgm:pt modelId="{AE7D7E88-3B17-4B79-B8E7-A26F5FD45B0A}" type="parTrans" cxnId="{CDC4C13C-15F0-4DB2-B243-3BFED5DE93F2}">
      <dgm:prSet/>
      <dgm:spPr/>
      <dgm:t>
        <a:bodyPr/>
        <a:lstStyle/>
        <a:p>
          <a:endParaRPr lang="es-ES"/>
        </a:p>
      </dgm:t>
    </dgm:pt>
    <dgm:pt modelId="{1D9894D0-342F-4915-9FB6-6D2830010D85}" type="sibTrans" cxnId="{CDC4C13C-15F0-4DB2-B243-3BFED5DE93F2}">
      <dgm:prSet/>
      <dgm:spPr/>
      <dgm:t>
        <a:bodyPr/>
        <a:lstStyle/>
        <a:p>
          <a:endParaRPr lang="es-ES"/>
        </a:p>
      </dgm:t>
    </dgm:pt>
    <dgm:pt modelId="{1430CE8A-B466-406E-B5DA-7959031EE040}">
      <dgm:prSet phldrT="[Texto]" custT="1"/>
      <dgm:spPr/>
      <dgm:t>
        <a:bodyPr/>
        <a:lstStyle/>
        <a:p>
          <a:r>
            <a:rPr lang="es-ES" sz="1200" dirty="0" smtClean="0"/>
            <a:t>Purificación López Magdaleno              16’66%</a:t>
          </a:r>
          <a:endParaRPr lang="es-ES" sz="1200" dirty="0"/>
        </a:p>
      </dgm:t>
    </dgm:pt>
    <dgm:pt modelId="{818F8277-41DD-42F9-847B-DC9DA728D11F}" type="parTrans" cxnId="{AC79AAE0-53BF-455C-89F9-59EE5859D074}">
      <dgm:prSet/>
      <dgm:spPr/>
      <dgm:t>
        <a:bodyPr/>
        <a:lstStyle/>
        <a:p>
          <a:endParaRPr lang="es-ES"/>
        </a:p>
      </dgm:t>
    </dgm:pt>
    <dgm:pt modelId="{0F7448D3-39D3-442B-A646-C4FEA9C0DBEA}" type="sibTrans" cxnId="{AC79AAE0-53BF-455C-89F9-59EE5859D074}">
      <dgm:prSet/>
      <dgm:spPr/>
      <dgm:t>
        <a:bodyPr/>
        <a:lstStyle/>
        <a:p>
          <a:endParaRPr lang="es-ES"/>
        </a:p>
      </dgm:t>
    </dgm:pt>
    <dgm:pt modelId="{B1BD9438-486F-4649-B1D5-65CBAC4781B0}" type="pres">
      <dgm:prSet presAssocID="{B3CBC16A-2922-45D0-9A63-B96E2F70FA1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4D5DFF-46E8-4DFC-A4BC-EEAA1E72EBFE}" type="pres">
      <dgm:prSet presAssocID="{73A743FD-0110-45B1-9531-233BD414F56F}" presName="parentLin" presStyleCnt="0"/>
      <dgm:spPr/>
    </dgm:pt>
    <dgm:pt modelId="{D822FF3B-EB9C-48DD-B4D1-023FC6879A3E}" type="pres">
      <dgm:prSet presAssocID="{73A743FD-0110-45B1-9531-233BD414F56F}" presName="parentLeftMargin" presStyleLbl="node1" presStyleIdx="0" presStyleCnt="6"/>
      <dgm:spPr/>
      <dgm:t>
        <a:bodyPr/>
        <a:lstStyle/>
        <a:p>
          <a:endParaRPr lang="es-ES"/>
        </a:p>
      </dgm:t>
    </dgm:pt>
    <dgm:pt modelId="{74EABBD1-D3BF-44C4-B8E3-F4408E16C656}" type="pres">
      <dgm:prSet presAssocID="{73A743FD-0110-45B1-9531-233BD414F56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74BD2C-3BDB-4029-B018-059533214D7B}" type="pres">
      <dgm:prSet presAssocID="{73A743FD-0110-45B1-9531-233BD414F56F}" presName="negativeSpace" presStyleCnt="0"/>
      <dgm:spPr/>
    </dgm:pt>
    <dgm:pt modelId="{3D175840-377C-47E1-B5E5-80574F4234DA}" type="pres">
      <dgm:prSet presAssocID="{73A743FD-0110-45B1-9531-233BD414F56F}" presName="childText" presStyleLbl="conFgAcc1" presStyleIdx="0" presStyleCnt="6">
        <dgm:presLayoutVars>
          <dgm:bulletEnabled val="1"/>
        </dgm:presLayoutVars>
      </dgm:prSet>
      <dgm:spPr/>
    </dgm:pt>
    <dgm:pt modelId="{4804EF21-9A3D-40DC-B187-46E0F9992E0C}" type="pres">
      <dgm:prSet presAssocID="{C120BE5D-7038-465B-9E09-03536BE6778C}" presName="spaceBetweenRectangles" presStyleCnt="0"/>
      <dgm:spPr/>
    </dgm:pt>
    <dgm:pt modelId="{3D3A11BE-F116-4D0A-B4C3-D97B04E98A13}" type="pres">
      <dgm:prSet presAssocID="{D2F4EAA3-A598-4B9F-A05D-F0484A82ED42}" presName="parentLin" presStyleCnt="0"/>
      <dgm:spPr/>
    </dgm:pt>
    <dgm:pt modelId="{3E701F46-5806-4095-81D6-B11B4AFAD1D2}" type="pres">
      <dgm:prSet presAssocID="{D2F4EAA3-A598-4B9F-A05D-F0484A82ED42}" presName="parentLeftMargin" presStyleLbl="node1" presStyleIdx="0" presStyleCnt="6"/>
      <dgm:spPr/>
      <dgm:t>
        <a:bodyPr/>
        <a:lstStyle/>
        <a:p>
          <a:endParaRPr lang="es-ES"/>
        </a:p>
      </dgm:t>
    </dgm:pt>
    <dgm:pt modelId="{000F232F-5873-4D91-AC39-70A9D1288481}" type="pres">
      <dgm:prSet presAssocID="{D2F4EAA3-A598-4B9F-A05D-F0484A82ED4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A4A667-B865-467A-AAF4-87112F2F2961}" type="pres">
      <dgm:prSet presAssocID="{D2F4EAA3-A598-4B9F-A05D-F0484A82ED42}" presName="negativeSpace" presStyleCnt="0"/>
      <dgm:spPr/>
    </dgm:pt>
    <dgm:pt modelId="{68EC971D-84BE-472A-93FC-93BDB2435830}" type="pres">
      <dgm:prSet presAssocID="{D2F4EAA3-A598-4B9F-A05D-F0484A82ED42}" presName="childText" presStyleLbl="conFgAcc1" presStyleIdx="1" presStyleCnt="6" custLinFactNeighborX="-1163" custLinFactNeighborY="-9574">
        <dgm:presLayoutVars>
          <dgm:bulletEnabled val="1"/>
        </dgm:presLayoutVars>
      </dgm:prSet>
      <dgm:spPr/>
    </dgm:pt>
    <dgm:pt modelId="{906F2880-BC40-4180-AC44-CE0A9AEC7B5A}" type="pres">
      <dgm:prSet presAssocID="{18AB1A98-997F-4863-8203-9C0CB25BF016}" presName="spaceBetweenRectangles" presStyleCnt="0"/>
      <dgm:spPr/>
    </dgm:pt>
    <dgm:pt modelId="{305E974A-8D92-4269-90C1-AF1DD8E69830}" type="pres">
      <dgm:prSet presAssocID="{FF25CEA8-38FA-4DDF-BC7F-370007592D3A}" presName="parentLin" presStyleCnt="0"/>
      <dgm:spPr/>
    </dgm:pt>
    <dgm:pt modelId="{61B09573-CD63-43FD-B41A-7FA34EEB500A}" type="pres">
      <dgm:prSet presAssocID="{FF25CEA8-38FA-4DDF-BC7F-370007592D3A}" presName="parentLeftMargin" presStyleLbl="node1" presStyleIdx="1" presStyleCnt="6"/>
      <dgm:spPr/>
      <dgm:t>
        <a:bodyPr/>
        <a:lstStyle/>
        <a:p>
          <a:endParaRPr lang="es-ES"/>
        </a:p>
      </dgm:t>
    </dgm:pt>
    <dgm:pt modelId="{0AF99F55-B4F4-4320-B706-961EFA1C50AD}" type="pres">
      <dgm:prSet presAssocID="{FF25CEA8-38FA-4DDF-BC7F-370007592D3A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C66F9E-EBBE-4BCD-80E0-B4867B01AF04}" type="pres">
      <dgm:prSet presAssocID="{FF25CEA8-38FA-4DDF-BC7F-370007592D3A}" presName="negativeSpace" presStyleCnt="0"/>
      <dgm:spPr/>
    </dgm:pt>
    <dgm:pt modelId="{031C0B91-8CD4-48D0-933B-A103C2C1F32B}" type="pres">
      <dgm:prSet presAssocID="{FF25CEA8-38FA-4DDF-BC7F-370007592D3A}" presName="childText" presStyleLbl="conFgAcc1" presStyleIdx="2" presStyleCnt="6">
        <dgm:presLayoutVars>
          <dgm:bulletEnabled val="1"/>
        </dgm:presLayoutVars>
      </dgm:prSet>
      <dgm:spPr/>
    </dgm:pt>
    <dgm:pt modelId="{858DBC0D-1510-4FF1-ABD6-41EF16F7426D}" type="pres">
      <dgm:prSet presAssocID="{0697F4B1-FF4F-4700-8163-96DD1C0B28DC}" presName="spaceBetweenRectangles" presStyleCnt="0"/>
      <dgm:spPr/>
    </dgm:pt>
    <dgm:pt modelId="{26503C7F-904C-46AE-A247-D2AF861EE7E5}" type="pres">
      <dgm:prSet presAssocID="{A9BB0677-1C19-407C-8EE9-ABDF23B79F48}" presName="parentLin" presStyleCnt="0"/>
      <dgm:spPr/>
    </dgm:pt>
    <dgm:pt modelId="{85908795-F5A9-4425-A13D-BA6230B19CC1}" type="pres">
      <dgm:prSet presAssocID="{A9BB0677-1C19-407C-8EE9-ABDF23B79F48}" presName="parentLeftMargin" presStyleLbl="node1" presStyleIdx="2" presStyleCnt="6"/>
      <dgm:spPr/>
      <dgm:t>
        <a:bodyPr/>
        <a:lstStyle/>
        <a:p>
          <a:endParaRPr lang="es-ES"/>
        </a:p>
      </dgm:t>
    </dgm:pt>
    <dgm:pt modelId="{97B69D21-0A6F-4CBF-BF9F-F36815D4D5B8}" type="pres">
      <dgm:prSet presAssocID="{A9BB0677-1C19-407C-8EE9-ABDF23B79F4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0D56C2-810A-4478-AFA3-1AEC98E4D74E}" type="pres">
      <dgm:prSet presAssocID="{A9BB0677-1C19-407C-8EE9-ABDF23B79F48}" presName="negativeSpace" presStyleCnt="0"/>
      <dgm:spPr/>
    </dgm:pt>
    <dgm:pt modelId="{5AF15D28-A98F-43BA-9A55-2F14EB281685}" type="pres">
      <dgm:prSet presAssocID="{A9BB0677-1C19-407C-8EE9-ABDF23B79F48}" presName="childText" presStyleLbl="conFgAcc1" presStyleIdx="3" presStyleCnt="6">
        <dgm:presLayoutVars>
          <dgm:bulletEnabled val="1"/>
        </dgm:presLayoutVars>
      </dgm:prSet>
      <dgm:spPr/>
    </dgm:pt>
    <dgm:pt modelId="{759B4B38-283E-43A4-9477-0FBA3E41DF6F}" type="pres">
      <dgm:prSet presAssocID="{1CBB4B57-1EE6-499E-B972-6F69492591DE}" presName="spaceBetweenRectangles" presStyleCnt="0"/>
      <dgm:spPr/>
    </dgm:pt>
    <dgm:pt modelId="{7E9763B9-EF81-48B7-9EBE-90F4B86E3509}" type="pres">
      <dgm:prSet presAssocID="{FD192BC4-01E5-4823-A644-415F64FB1229}" presName="parentLin" presStyleCnt="0"/>
      <dgm:spPr/>
    </dgm:pt>
    <dgm:pt modelId="{C60AE299-F6C5-4797-BAAE-2A7C3AFB2192}" type="pres">
      <dgm:prSet presAssocID="{FD192BC4-01E5-4823-A644-415F64FB1229}" presName="parentLeftMargin" presStyleLbl="node1" presStyleIdx="3" presStyleCnt="6"/>
      <dgm:spPr/>
      <dgm:t>
        <a:bodyPr/>
        <a:lstStyle/>
        <a:p>
          <a:endParaRPr lang="es-ES"/>
        </a:p>
      </dgm:t>
    </dgm:pt>
    <dgm:pt modelId="{173688AA-8D81-4013-9BD4-7688F74FD75D}" type="pres">
      <dgm:prSet presAssocID="{FD192BC4-01E5-4823-A644-415F64FB122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699895-C9C2-46D3-AF95-87A8A32C205E}" type="pres">
      <dgm:prSet presAssocID="{FD192BC4-01E5-4823-A644-415F64FB1229}" presName="negativeSpace" presStyleCnt="0"/>
      <dgm:spPr/>
    </dgm:pt>
    <dgm:pt modelId="{697EC410-0FE3-4754-AAE2-B50FB59E0596}" type="pres">
      <dgm:prSet presAssocID="{FD192BC4-01E5-4823-A644-415F64FB1229}" presName="childText" presStyleLbl="conFgAcc1" presStyleIdx="4" presStyleCnt="6">
        <dgm:presLayoutVars>
          <dgm:bulletEnabled val="1"/>
        </dgm:presLayoutVars>
      </dgm:prSet>
      <dgm:spPr/>
    </dgm:pt>
    <dgm:pt modelId="{28001828-56EB-4A3B-8D66-2DA9E4B78BBD}" type="pres">
      <dgm:prSet presAssocID="{1D9894D0-342F-4915-9FB6-6D2830010D85}" presName="spaceBetweenRectangles" presStyleCnt="0"/>
      <dgm:spPr/>
    </dgm:pt>
    <dgm:pt modelId="{66D36D05-4AB8-4514-8637-9CB14417923F}" type="pres">
      <dgm:prSet presAssocID="{1430CE8A-B466-406E-B5DA-7959031EE040}" presName="parentLin" presStyleCnt="0"/>
      <dgm:spPr/>
    </dgm:pt>
    <dgm:pt modelId="{7D937F03-F355-4058-9119-93B1CC03F1E0}" type="pres">
      <dgm:prSet presAssocID="{1430CE8A-B466-406E-B5DA-7959031EE040}" presName="parentLeftMargin" presStyleLbl="node1" presStyleIdx="4" presStyleCnt="6"/>
      <dgm:spPr/>
      <dgm:t>
        <a:bodyPr/>
        <a:lstStyle/>
        <a:p>
          <a:endParaRPr lang="es-ES"/>
        </a:p>
      </dgm:t>
    </dgm:pt>
    <dgm:pt modelId="{FAF74D2E-4ECB-4423-8B05-661BDA734DCF}" type="pres">
      <dgm:prSet presAssocID="{1430CE8A-B466-406E-B5DA-7959031EE04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65BDF7-15DA-455D-878B-61D768065BD6}" type="pres">
      <dgm:prSet presAssocID="{1430CE8A-B466-406E-B5DA-7959031EE040}" presName="negativeSpace" presStyleCnt="0"/>
      <dgm:spPr/>
    </dgm:pt>
    <dgm:pt modelId="{9AF5BB85-C1B6-40BC-918F-8E3DDF0A0521}" type="pres">
      <dgm:prSet presAssocID="{1430CE8A-B466-406E-B5DA-7959031EE040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42056DED-41CC-4CF7-A412-F800F74931A2}" srcId="{B3CBC16A-2922-45D0-9A63-B96E2F70FA10}" destId="{A9BB0677-1C19-407C-8EE9-ABDF23B79F48}" srcOrd="3" destOrd="0" parTransId="{F3AD775C-CDBE-49D6-9FFC-DE0E541490CC}" sibTransId="{1CBB4B57-1EE6-499E-B972-6F69492591DE}"/>
    <dgm:cxn modelId="{F15DFDA6-24C2-422F-86F5-1E7C2564CFA8}" type="presOf" srcId="{D2F4EAA3-A598-4B9F-A05D-F0484A82ED42}" destId="{000F232F-5873-4D91-AC39-70A9D1288481}" srcOrd="1" destOrd="0" presId="urn:microsoft.com/office/officeart/2005/8/layout/list1"/>
    <dgm:cxn modelId="{8513AC42-B654-48EE-A53E-EBF92BFE2281}" type="presOf" srcId="{73A743FD-0110-45B1-9531-233BD414F56F}" destId="{D822FF3B-EB9C-48DD-B4D1-023FC6879A3E}" srcOrd="0" destOrd="0" presId="urn:microsoft.com/office/officeart/2005/8/layout/list1"/>
    <dgm:cxn modelId="{A7088E2E-E6A5-4A9B-BA00-44B9E0D7D4E3}" srcId="{B3CBC16A-2922-45D0-9A63-B96E2F70FA10}" destId="{73A743FD-0110-45B1-9531-233BD414F56F}" srcOrd="0" destOrd="0" parTransId="{248DF896-5790-474F-BE70-BB4E2703104E}" sibTransId="{C120BE5D-7038-465B-9E09-03536BE6778C}"/>
    <dgm:cxn modelId="{A8A974CE-6AAE-4697-87CE-FDC1B6C3AFB4}" type="presOf" srcId="{A9BB0677-1C19-407C-8EE9-ABDF23B79F48}" destId="{85908795-F5A9-4425-A13D-BA6230B19CC1}" srcOrd="0" destOrd="0" presId="urn:microsoft.com/office/officeart/2005/8/layout/list1"/>
    <dgm:cxn modelId="{8AFEDB49-DDD8-437B-8706-7752C5670C5A}" type="presOf" srcId="{FF25CEA8-38FA-4DDF-BC7F-370007592D3A}" destId="{0AF99F55-B4F4-4320-B706-961EFA1C50AD}" srcOrd="1" destOrd="0" presId="urn:microsoft.com/office/officeart/2005/8/layout/list1"/>
    <dgm:cxn modelId="{429961F0-10B1-4CE0-9CA9-77D3122DB6EC}" type="presOf" srcId="{1430CE8A-B466-406E-B5DA-7959031EE040}" destId="{7D937F03-F355-4058-9119-93B1CC03F1E0}" srcOrd="0" destOrd="0" presId="urn:microsoft.com/office/officeart/2005/8/layout/list1"/>
    <dgm:cxn modelId="{B8291E08-4D2A-4D9B-83CA-80ECBD03635E}" type="presOf" srcId="{73A743FD-0110-45B1-9531-233BD414F56F}" destId="{74EABBD1-D3BF-44C4-B8E3-F4408E16C656}" srcOrd="1" destOrd="0" presId="urn:microsoft.com/office/officeart/2005/8/layout/list1"/>
    <dgm:cxn modelId="{52260B93-269B-4A2B-994D-58A662FE4758}" type="presOf" srcId="{FD192BC4-01E5-4823-A644-415F64FB1229}" destId="{C60AE299-F6C5-4797-BAAE-2A7C3AFB2192}" srcOrd="0" destOrd="0" presId="urn:microsoft.com/office/officeart/2005/8/layout/list1"/>
    <dgm:cxn modelId="{1E9DEA3C-03C5-496B-A61D-AAECF8D3E14C}" type="presOf" srcId="{FD192BC4-01E5-4823-A644-415F64FB1229}" destId="{173688AA-8D81-4013-9BD4-7688F74FD75D}" srcOrd="1" destOrd="0" presId="urn:microsoft.com/office/officeart/2005/8/layout/list1"/>
    <dgm:cxn modelId="{35FB5899-2313-480E-A904-A343C64FCE9A}" srcId="{B3CBC16A-2922-45D0-9A63-B96E2F70FA10}" destId="{D2F4EAA3-A598-4B9F-A05D-F0484A82ED42}" srcOrd="1" destOrd="0" parTransId="{44643E71-1E03-4466-AF8F-51A45B2DAA93}" sibTransId="{18AB1A98-997F-4863-8203-9C0CB25BF016}"/>
    <dgm:cxn modelId="{A9C587B5-A743-4166-8FFC-C86DDE40A27D}" type="presOf" srcId="{B3CBC16A-2922-45D0-9A63-B96E2F70FA10}" destId="{B1BD9438-486F-4649-B1D5-65CBAC4781B0}" srcOrd="0" destOrd="0" presId="urn:microsoft.com/office/officeart/2005/8/layout/list1"/>
    <dgm:cxn modelId="{3375908D-97ED-4F2B-B69C-B7945D3A0ACC}" srcId="{B3CBC16A-2922-45D0-9A63-B96E2F70FA10}" destId="{FF25CEA8-38FA-4DDF-BC7F-370007592D3A}" srcOrd="2" destOrd="0" parTransId="{CC61A878-5590-4A6D-BDDD-901916A17F7E}" sibTransId="{0697F4B1-FF4F-4700-8163-96DD1C0B28DC}"/>
    <dgm:cxn modelId="{634E4EE0-BCF6-46DA-AC0F-B95335694846}" type="presOf" srcId="{FF25CEA8-38FA-4DDF-BC7F-370007592D3A}" destId="{61B09573-CD63-43FD-B41A-7FA34EEB500A}" srcOrd="0" destOrd="0" presId="urn:microsoft.com/office/officeart/2005/8/layout/list1"/>
    <dgm:cxn modelId="{FBF1DDB6-F443-4AB8-98C3-F7B1A6B8CD93}" type="presOf" srcId="{A9BB0677-1C19-407C-8EE9-ABDF23B79F48}" destId="{97B69D21-0A6F-4CBF-BF9F-F36815D4D5B8}" srcOrd="1" destOrd="0" presId="urn:microsoft.com/office/officeart/2005/8/layout/list1"/>
    <dgm:cxn modelId="{AC79AAE0-53BF-455C-89F9-59EE5859D074}" srcId="{B3CBC16A-2922-45D0-9A63-B96E2F70FA10}" destId="{1430CE8A-B466-406E-B5DA-7959031EE040}" srcOrd="5" destOrd="0" parTransId="{818F8277-41DD-42F9-847B-DC9DA728D11F}" sibTransId="{0F7448D3-39D3-442B-A646-C4FEA9C0DBEA}"/>
    <dgm:cxn modelId="{29C16655-E811-4215-B1BB-FC35017D55CA}" type="presOf" srcId="{D2F4EAA3-A598-4B9F-A05D-F0484A82ED42}" destId="{3E701F46-5806-4095-81D6-B11B4AFAD1D2}" srcOrd="0" destOrd="0" presId="urn:microsoft.com/office/officeart/2005/8/layout/list1"/>
    <dgm:cxn modelId="{7A503CDE-8CE0-485C-B1BF-F57B11CFDC07}" type="presOf" srcId="{1430CE8A-B466-406E-B5DA-7959031EE040}" destId="{FAF74D2E-4ECB-4423-8B05-661BDA734DCF}" srcOrd="1" destOrd="0" presId="urn:microsoft.com/office/officeart/2005/8/layout/list1"/>
    <dgm:cxn modelId="{CDC4C13C-15F0-4DB2-B243-3BFED5DE93F2}" srcId="{B3CBC16A-2922-45D0-9A63-B96E2F70FA10}" destId="{FD192BC4-01E5-4823-A644-415F64FB1229}" srcOrd="4" destOrd="0" parTransId="{AE7D7E88-3B17-4B79-B8E7-A26F5FD45B0A}" sibTransId="{1D9894D0-342F-4915-9FB6-6D2830010D85}"/>
    <dgm:cxn modelId="{59D11C0E-F0A2-4B44-9704-6EF9975F05C1}" type="presParOf" srcId="{B1BD9438-486F-4649-B1D5-65CBAC4781B0}" destId="{FD4D5DFF-46E8-4DFC-A4BC-EEAA1E72EBFE}" srcOrd="0" destOrd="0" presId="urn:microsoft.com/office/officeart/2005/8/layout/list1"/>
    <dgm:cxn modelId="{1B1F52CA-4ABC-41A7-BCBE-9011E8196810}" type="presParOf" srcId="{FD4D5DFF-46E8-4DFC-A4BC-EEAA1E72EBFE}" destId="{D822FF3B-EB9C-48DD-B4D1-023FC6879A3E}" srcOrd="0" destOrd="0" presId="urn:microsoft.com/office/officeart/2005/8/layout/list1"/>
    <dgm:cxn modelId="{19663C63-DA43-46C1-B399-A9ABF016262F}" type="presParOf" srcId="{FD4D5DFF-46E8-4DFC-A4BC-EEAA1E72EBFE}" destId="{74EABBD1-D3BF-44C4-B8E3-F4408E16C656}" srcOrd="1" destOrd="0" presId="urn:microsoft.com/office/officeart/2005/8/layout/list1"/>
    <dgm:cxn modelId="{31DA960D-57F7-4330-BBE1-572D11762CFC}" type="presParOf" srcId="{B1BD9438-486F-4649-B1D5-65CBAC4781B0}" destId="{F874BD2C-3BDB-4029-B018-059533214D7B}" srcOrd="1" destOrd="0" presId="urn:microsoft.com/office/officeart/2005/8/layout/list1"/>
    <dgm:cxn modelId="{F7D5CDB5-2124-4744-90CB-338CCF6D2191}" type="presParOf" srcId="{B1BD9438-486F-4649-B1D5-65CBAC4781B0}" destId="{3D175840-377C-47E1-B5E5-80574F4234DA}" srcOrd="2" destOrd="0" presId="urn:microsoft.com/office/officeart/2005/8/layout/list1"/>
    <dgm:cxn modelId="{FA51E008-C356-463A-BF73-F6B84EC84AE5}" type="presParOf" srcId="{B1BD9438-486F-4649-B1D5-65CBAC4781B0}" destId="{4804EF21-9A3D-40DC-B187-46E0F9992E0C}" srcOrd="3" destOrd="0" presId="urn:microsoft.com/office/officeart/2005/8/layout/list1"/>
    <dgm:cxn modelId="{0EAE42D4-473B-419A-B75D-143186EFDD16}" type="presParOf" srcId="{B1BD9438-486F-4649-B1D5-65CBAC4781B0}" destId="{3D3A11BE-F116-4D0A-B4C3-D97B04E98A13}" srcOrd="4" destOrd="0" presId="urn:microsoft.com/office/officeart/2005/8/layout/list1"/>
    <dgm:cxn modelId="{B24ECF78-55B4-4F59-BACC-6A2B73DC5B35}" type="presParOf" srcId="{3D3A11BE-F116-4D0A-B4C3-D97B04E98A13}" destId="{3E701F46-5806-4095-81D6-B11B4AFAD1D2}" srcOrd="0" destOrd="0" presId="urn:microsoft.com/office/officeart/2005/8/layout/list1"/>
    <dgm:cxn modelId="{7C26A92F-0E16-48B6-A8BC-53911CB14C0B}" type="presParOf" srcId="{3D3A11BE-F116-4D0A-B4C3-D97B04E98A13}" destId="{000F232F-5873-4D91-AC39-70A9D1288481}" srcOrd="1" destOrd="0" presId="urn:microsoft.com/office/officeart/2005/8/layout/list1"/>
    <dgm:cxn modelId="{2A35A7F8-EC11-462C-B3E8-6B9D032A81ED}" type="presParOf" srcId="{B1BD9438-486F-4649-B1D5-65CBAC4781B0}" destId="{32A4A667-B865-467A-AAF4-87112F2F2961}" srcOrd="5" destOrd="0" presId="urn:microsoft.com/office/officeart/2005/8/layout/list1"/>
    <dgm:cxn modelId="{E761A728-3222-4F2F-99A7-6F3FF7581447}" type="presParOf" srcId="{B1BD9438-486F-4649-B1D5-65CBAC4781B0}" destId="{68EC971D-84BE-472A-93FC-93BDB2435830}" srcOrd="6" destOrd="0" presId="urn:microsoft.com/office/officeart/2005/8/layout/list1"/>
    <dgm:cxn modelId="{4C63B709-2E14-46B9-AEFE-6903D497E208}" type="presParOf" srcId="{B1BD9438-486F-4649-B1D5-65CBAC4781B0}" destId="{906F2880-BC40-4180-AC44-CE0A9AEC7B5A}" srcOrd="7" destOrd="0" presId="urn:microsoft.com/office/officeart/2005/8/layout/list1"/>
    <dgm:cxn modelId="{1C04D11B-639B-4781-9757-F427569913F6}" type="presParOf" srcId="{B1BD9438-486F-4649-B1D5-65CBAC4781B0}" destId="{305E974A-8D92-4269-90C1-AF1DD8E69830}" srcOrd="8" destOrd="0" presId="urn:microsoft.com/office/officeart/2005/8/layout/list1"/>
    <dgm:cxn modelId="{F95630E1-E098-41BF-AB16-F5B27BFB52BF}" type="presParOf" srcId="{305E974A-8D92-4269-90C1-AF1DD8E69830}" destId="{61B09573-CD63-43FD-B41A-7FA34EEB500A}" srcOrd="0" destOrd="0" presId="urn:microsoft.com/office/officeart/2005/8/layout/list1"/>
    <dgm:cxn modelId="{94C203F7-139F-4297-8BF5-D357581FAC3E}" type="presParOf" srcId="{305E974A-8D92-4269-90C1-AF1DD8E69830}" destId="{0AF99F55-B4F4-4320-B706-961EFA1C50AD}" srcOrd="1" destOrd="0" presId="urn:microsoft.com/office/officeart/2005/8/layout/list1"/>
    <dgm:cxn modelId="{3C1736B3-2AA5-4620-93EC-78CDAE4F60D4}" type="presParOf" srcId="{B1BD9438-486F-4649-B1D5-65CBAC4781B0}" destId="{64C66F9E-EBBE-4BCD-80E0-B4867B01AF04}" srcOrd="9" destOrd="0" presId="urn:microsoft.com/office/officeart/2005/8/layout/list1"/>
    <dgm:cxn modelId="{3EF65453-EE4D-42B9-B8BA-EC1317F06907}" type="presParOf" srcId="{B1BD9438-486F-4649-B1D5-65CBAC4781B0}" destId="{031C0B91-8CD4-48D0-933B-A103C2C1F32B}" srcOrd="10" destOrd="0" presId="urn:microsoft.com/office/officeart/2005/8/layout/list1"/>
    <dgm:cxn modelId="{2981B8AA-FD61-4C46-B34E-95C52F6A29BF}" type="presParOf" srcId="{B1BD9438-486F-4649-B1D5-65CBAC4781B0}" destId="{858DBC0D-1510-4FF1-ABD6-41EF16F7426D}" srcOrd="11" destOrd="0" presId="urn:microsoft.com/office/officeart/2005/8/layout/list1"/>
    <dgm:cxn modelId="{3D58431A-2F6C-4C98-AF17-A2F66E959631}" type="presParOf" srcId="{B1BD9438-486F-4649-B1D5-65CBAC4781B0}" destId="{26503C7F-904C-46AE-A247-D2AF861EE7E5}" srcOrd="12" destOrd="0" presId="urn:microsoft.com/office/officeart/2005/8/layout/list1"/>
    <dgm:cxn modelId="{91FA9A16-2A59-4E7D-8E3D-C03A2CB372FF}" type="presParOf" srcId="{26503C7F-904C-46AE-A247-D2AF861EE7E5}" destId="{85908795-F5A9-4425-A13D-BA6230B19CC1}" srcOrd="0" destOrd="0" presId="urn:microsoft.com/office/officeart/2005/8/layout/list1"/>
    <dgm:cxn modelId="{12BD3157-A631-4A28-905C-A40EF55CD8CD}" type="presParOf" srcId="{26503C7F-904C-46AE-A247-D2AF861EE7E5}" destId="{97B69D21-0A6F-4CBF-BF9F-F36815D4D5B8}" srcOrd="1" destOrd="0" presId="urn:microsoft.com/office/officeart/2005/8/layout/list1"/>
    <dgm:cxn modelId="{1164AB57-5193-44BA-99CA-27C96D8D1C75}" type="presParOf" srcId="{B1BD9438-486F-4649-B1D5-65CBAC4781B0}" destId="{790D56C2-810A-4478-AFA3-1AEC98E4D74E}" srcOrd="13" destOrd="0" presId="urn:microsoft.com/office/officeart/2005/8/layout/list1"/>
    <dgm:cxn modelId="{742D70A0-B7B0-4EDB-9637-CD5DBDC46B11}" type="presParOf" srcId="{B1BD9438-486F-4649-B1D5-65CBAC4781B0}" destId="{5AF15D28-A98F-43BA-9A55-2F14EB281685}" srcOrd="14" destOrd="0" presId="urn:microsoft.com/office/officeart/2005/8/layout/list1"/>
    <dgm:cxn modelId="{5F94EB35-DEAC-4CA5-B0F3-51C7EC0E4693}" type="presParOf" srcId="{B1BD9438-486F-4649-B1D5-65CBAC4781B0}" destId="{759B4B38-283E-43A4-9477-0FBA3E41DF6F}" srcOrd="15" destOrd="0" presId="urn:microsoft.com/office/officeart/2005/8/layout/list1"/>
    <dgm:cxn modelId="{549F328F-6062-42DD-8C45-0612B70F5EF5}" type="presParOf" srcId="{B1BD9438-486F-4649-B1D5-65CBAC4781B0}" destId="{7E9763B9-EF81-48B7-9EBE-90F4B86E3509}" srcOrd="16" destOrd="0" presId="urn:microsoft.com/office/officeart/2005/8/layout/list1"/>
    <dgm:cxn modelId="{6CA7CA00-77E1-44AA-A18E-43314B6C4FED}" type="presParOf" srcId="{7E9763B9-EF81-48B7-9EBE-90F4B86E3509}" destId="{C60AE299-F6C5-4797-BAAE-2A7C3AFB2192}" srcOrd="0" destOrd="0" presId="urn:microsoft.com/office/officeart/2005/8/layout/list1"/>
    <dgm:cxn modelId="{31423E82-E2C0-4C7D-BAC8-4F63737DD426}" type="presParOf" srcId="{7E9763B9-EF81-48B7-9EBE-90F4B86E3509}" destId="{173688AA-8D81-4013-9BD4-7688F74FD75D}" srcOrd="1" destOrd="0" presId="urn:microsoft.com/office/officeart/2005/8/layout/list1"/>
    <dgm:cxn modelId="{67918BF4-D150-4381-9ECF-85AD44023B04}" type="presParOf" srcId="{B1BD9438-486F-4649-B1D5-65CBAC4781B0}" destId="{F8699895-C9C2-46D3-AF95-87A8A32C205E}" srcOrd="17" destOrd="0" presId="urn:microsoft.com/office/officeart/2005/8/layout/list1"/>
    <dgm:cxn modelId="{08178C22-D35D-4B59-AB8E-B829AEE75418}" type="presParOf" srcId="{B1BD9438-486F-4649-B1D5-65CBAC4781B0}" destId="{697EC410-0FE3-4754-AAE2-B50FB59E0596}" srcOrd="18" destOrd="0" presId="urn:microsoft.com/office/officeart/2005/8/layout/list1"/>
    <dgm:cxn modelId="{1529840F-32A1-4C73-AE87-32601B801404}" type="presParOf" srcId="{B1BD9438-486F-4649-B1D5-65CBAC4781B0}" destId="{28001828-56EB-4A3B-8D66-2DA9E4B78BBD}" srcOrd="19" destOrd="0" presId="urn:microsoft.com/office/officeart/2005/8/layout/list1"/>
    <dgm:cxn modelId="{B46A537D-8F71-4BA6-92A0-F7AF6E88FA46}" type="presParOf" srcId="{B1BD9438-486F-4649-B1D5-65CBAC4781B0}" destId="{66D36D05-4AB8-4514-8637-9CB14417923F}" srcOrd="20" destOrd="0" presId="urn:microsoft.com/office/officeart/2005/8/layout/list1"/>
    <dgm:cxn modelId="{07E9E751-8201-46A3-8C1E-E628B81EAB11}" type="presParOf" srcId="{66D36D05-4AB8-4514-8637-9CB14417923F}" destId="{7D937F03-F355-4058-9119-93B1CC03F1E0}" srcOrd="0" destOrd="0" presId="urn:microsoft.com/office/officeart/2005/8/layout/list1"/>
    <dgm:cxn modelId="{AE8C859C-A6AB-4006-9F86-804A4E6FFB61}" type="presParOf" srcId="{66D36D05-4AB8-4514-8637-9CB14417923F}" destId="{FAF74D2E-4ECB-4423-8B05-661BDA734DCF}" srcOrd="1" destOrd="0" presId="urn:microsoft.com/office/officeart/2005/8/layout/list1"/>
    <dgm:cxn modelId="{6A0865EE-82AF-4E7D-8FB6-FC86699B9DFA}" type="presParOf" srcId="{B1BD9438-486F-4649-B1D5-65CBAC4781B0}" destId="{3465BDF7-15DA-455D-878B-61D768065BD6}" srcOrd="21" destOrd="0" presId="urn:microsoft.com/office/officeart/2005/8/layout/list1"/>
    <dgm:cxn modelId="{2DCD7C22-D37B-4513-95DB-3E4CAF92E917}" type="presParOf" srcId="{B1BD9438-486F-4649-B1D5-65CBAC4781B0}" destId="{9AF5BB85-C1B6-40BC-918F-8E3DDF0A052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9CF6AE-318D-45D9-93FD-9DC7B674A606}">
      <dsp:nvSpPr>
        <dsp:cNvPr id="0" name=""/>
        <dsp:cNvSpPr/>
      </dsp:nvSpPr>
      <dsp:spPr>
        <a:xfrm>
          <a:off x="92066" y="1083290"/>
          <a:ext cx="887812" cy="443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900" b="1" i="0" u="none" strike="noStrike" kern="1200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GRUPO </a:t>
          </a:r>
          <a:endParaRPr kumimoji="0" lang="es-ES" sz="900" b="1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900" b="1" i="0" u="none" strike="noStrike" kern="1200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MAGTEL</a:t>
          </a:r>
          <a:endParaRPr kumimoji="0" lang="es-ES" sz="900" b="1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sp:txBody>
      <dsp:txXfrm>
        <a:off x="92066" y="1083290"/>
        <a:ext cx="887812" cy="443906"/>
      </dsp:txXfrm>
    </dsp:sp>
    <dsp:sp modelId="{49850A2F-D1F2-4AFC-BA26-9C5D317821E7}">
      <dsp:nvSpPr>
        <dsp:cNvPr id="0" name=""/>
        <dsp:cNvSpPr/>
      </dsp:nvSpPr>
      <dsp:spPr>
        <a:xfrm rot="19353665">
          <a:off x="796678" y="751289"/>
          <a:ext cx="177866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778662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 rot="19353665">
        <a:off x="1641543" y="720138"/>
        <a:ext cx="88933" cy="88933"/>
      </dsp:txXfrm>
    </dsp:sp>
    <dsp:sp modelId="{9BB1FDB3-2D74-4482-A015-6C1C80475316}">
      <dsp:nvSpPr>
        <dsp:cNvPr id="0" name=""/>
        <dsp:cNvSpPr/>
      </dsp:nvSpPr>
      <dsp:spPr>
        <a:xfrm>
          <a:off x="2392140" y="2014"/>
          <a:ext cx="887812" cy="443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" action="ppaction://hlinksldjump"/>
            </a:rPr>
            <a:t>MAGTEL REDES</a:t>
          </a:r>
          <a:endParaRPr kumimoji="0" lang="es-ES" sz="900" b="1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392140" y="2014"/>
        <a:ext cx="887812" cy="443906"/>
      </dsp:txXfrm>
    </dsp:sp>
    <dsp:sp modelId="{D49B5C48-BCCF-4FE7-86C1-CCE11FB07CCB}">
      <dsp:nvSpPr>
        <dsp:cNvPr id="0" name=""/>
        <dsp:cNvSpPr/>
      </dsp:nvSpPr>
      <dsp:spPr>
        <a:xfrm rot="20279596">
          <a:off x="924387" y="1006536"/>
          <a:ext cx="152324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23244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0279596">
        <a:off x="1647928" y="981770"/>
        <a:ext cx="76162" cy="76162"/>
      </dsp:txXfrm>
    </dsp:sp>
    <dsp:sp modelId="{09389EAA-59D4-4DB2-901F-361958464656}">
      <dsp:nvSpPr>
        <dsp:cNvPr id="0" name=""/>
        <dsp:cNvSpPr/>
      </dsp:nvSpPr>
      <dsp:spPr>
        <a:xfrm>
          <a:off x="2392140" y="512506"/>
          <a:ext cx="887812" cy="443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900" b="1" i="0" u="none" strike="noStrike" kern="1200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" action="ppaction://hlinksldjump"/>
            </a:rPr>
            <a:t>MAGTEL SISTEMAS</a:t>
          </a:r>
          <a:endParaRPr kumimoji="0" lang="es-ES" sz="900" b="1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sp:txBody>
      <dsp:txXfrm>
        <a:off x="2392140" y="512506"/>
        <a:ext cx="887812" cy="443906"/>
      </dsp:txXfrm>
    </dsp:sp>
    <dsp:sp modelId="{4A9D4EAC-3241-45A7-9162-0090C2594018}">
      <dsp:nvSpPr>
        <dsp:cNvPr id="0" name=""/>
        <dsp:cNvSpPr/>
      </dsp:nvSpPr>
      <dsp:spPr>
        <a:xfrm rot="21453327">
          <a:off x="979236" y="1261782"/>
          <a:ext cx="14135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413547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1453327">
        <a:off x="1650671" y="1239758"/>
        <a:ext cx="70677" cy="70677"/>
      </dsp:txXfrm>
    </dsp:sp>
    <dsp:sp modelId="{9CFD6B5D-664C-4D38-839F-FA73BE688AFF}">
      <dsp:nvSpPr>
        <dsp:cNvPr id="0" name=""/>
        <dsp:cNvSpPr/>
      </dsp:nvSpPr>
      <dsp:spPr>
        <a:xfrm>
          <a:off x="2392140" y="1022998"/>
          <a:ext cx="887812" cy="443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900" b="1" i="0" u="none" strike="noStrike" kern="1200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" action="ppaction://hlinksldjump"/>
            </a:rPr>
            <a:t>MAGTEL INDUSTRIAL</a:t>
          </a:r>
          <a:endParaRPr kumimoji="0" lang="es-ES" sz="900" b="1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sp:txBody>
      <dsp:txXfrm>
        <a:off x="2392140" y="1022998"/>
        <a:ext cx="887812" cy="443906"/>
      </dsp:txXfrm>
    </dsp:sp>
    <dsp:sp modelId="{BFEECF88-9426-4792-B0A4-7ECF6F7E9A3D}">
      <dsp:nvSpPr>
        <dsp:cNvPr id="0" name=""/>
        <dsp:cNvSpPr/>
      </dsp:nvSpPr>
      <dsp:spPr>
        <a:xfrm rot="1060875">
          <a:off x="944868" y="1517028"/>
          <a:ext cx="148228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482282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060875">
        <a:off x="1648952" y="1493286"/>
        <a:ext cx="74114" cy="74114"/>
      </dsp:txXfrm>
    </dsp:sp>
    <dsp:sp modelId="{8E85F193-FB4D-426B-B638-3AF50C0D22F2}">
      <dsp:nvSpPr>
        <dsp:cNvPr id="0" name=""/>
        <dsp:cNvSpPr/>
      </dsp:nvSpPr>
      <dsp:spPr>
        <a:xfrm>
          <a:off x="2392140" y="1533490"/>
          <a:ext cx="887812" cy="443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900" b="1" i="0" u="none" strike="noStrike" kern="1200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" action="ppaction://hlinksldjump"/>
            </a:rPr>
            <a:t>MAGTEL AGUAS </a:t>
          </a:r>
          <a:endParaRPr kumimoji="0" lang="es-ES" sz="900" b="1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sp:txBody>
      <dsp:txXfrm>
        <a:off x="2392140" y="1533490"/>
        <a:ext cx="887812" cy="443906"/>
      </dsp:txXfrm>
    </dsp:sp>
    <dsp:sp modelId="{BCD589DE-D691-40E1-A5EF-6BEE598B3BE2}">
      <dsp:nvSpPr>
        <dsp:cNvPr id="0" name=""/>
        <dsp:cNvSpPr/>
      </dsp:nvSpPr>
      <dsp:spPr>
        <a:xfrm rot="2053534">
          <a:off x="831988" y="1772274"/>
          <a:ext cx="1708043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708043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 rot="2053534">
        <a:off x="1643308" y="1742888"/>
        <a:ext cx="85402" cy="85402"/>
      </dsp:txXfrm>
    </dsp:sp>
    <dsp:sp modelId="{26E7AC0E-293F-4C57-8C75-929212ACC599}">
      <dsp:nvSpPr>
        <dsp:cNvPr id="0" name=""/>
        <dsp:cNvSpPr/>
      </dsp:nvSpPr>
      <dsp:spPr>
        <a:xfrm>
          <a:off x="2392140" y="2043983"/>
          <a:ext cx="887812" cy="443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900" b="1" i="0" u="none" strike="noStrike" kern="1200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" action="ppaction://hlinksldjump"/>
            </a:rPr>
            <a:t>MAGTEL </a:t>
          </a:r>
          <a:r>
            <a:rPr kumimoji="0" lang="es-ES" sz="900" b="1" i="0" u="none" strike="noStrike" kern="1200" cap="none" normalizeH="0" baseline="0" dirty="0" err="1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" action="ppaction://hlinksldjump"/>
            </a:rPr>
            <a:t>I+D+i</a:t>
          </a:r>
          <a:endParaRPr kumimoji="0" lang="es-ES" sz="900" b="1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sp:txBody>
      <dsp:txXfrm>
        <a:off x="2392140" y="2043983"/>
        <a:ext cx="887812" cy="443906"/>
      </dsp:txXfrm>
    </dsp:sp>
    <dsp:sp modelId="{EDC31E1D-CB8A-4C69-98A6-9F2B3D124FA2}">
      <dsp:nvSpPr>
        <dsp:cNvPr id="0" name=""/>
        <dsp:cNvSpPr/>
      </dsp:nvSpPr>
      <dsp:spPr>
        <a:xfrm rot="2770242">
          <a:off x="666344" y="2027520"/>
          <a:ext cx="203933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039330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 rot="2770242">
        <a:off x="1635026" y="1989852"/>
        <a:ext cx="101966" cy="101966"/>
      </dsp:txXfrm>
    </dsp:sp>
    <dsp:sp modelId="{1FC33B95-61F7-454F-9F11-9717EACB9E37}">
      <dsp:nvSpPr>
        <dsp:cNvPr id="0" name=""/>
        <dsp:cNvSpPr/>
      </dsp:nvSpPr>
      <dsp:spPr>
        <a:xfrm>
          <a:off x="2392140" y="2554475"/>
          <a:ext cx="887812" cy="443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900" b="1" i="0" u="none" strike="noStrike" kern="1200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" action="ppaction://hlinksldjump"/>
            </a:rPr>
            <a:t>MAGTEL RENOVABLES</a:t>
          </a:r>
          <a:endParaRPr kumimoji="0" lang="es-ES" sz="900" b="1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sz="900" b="0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sp:txBody>
      <dsp:txXfrm>
        <a:off x="2392140" y="2554475"/>
        <a:ext cx="887812" cy="44390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175840-377C-47E1-B5E5-80574F4234DA}">
      <dsp:nvSpPr>
        <dsp:cNvPr id="0" name=""/>
        <dsp:cNvSpPr/>
      </dsp:nvSpPr>
      <dsp:spPr>
        <a:xfrm>
          <a:off x="0" y="206840"/>
          <a:ext cx="47863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EABBD1-D3BF-44C4-B8E3-F4408E16C656}">
      <dsp:nvSpPr>
        <dsp:cNvPr id="0" name=""/>
        <dsp:cNvSpPr/>
      </dsp:nvSpPr>
      <dsp:spPr>
        <a:xfrm>
          <a:off x="239317" y="59240"/>
          <a:ext cx="3350442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639" tIns="0" rIns="12663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Isidro López Magdaleno                         16’66%</a:t>
          </a:r>
          <a:endParaRPr lang="es-ES" sz="1200" kern="1200" dirty="0"/>
        </a:p>
      </dsp:txBody>
      <dsp:txXfrm>
        <a:off x="239317" y="59240"/>
        <a:ext cx="3350442" cy="295200"/>
      </dsp:txXfrm>
    </dsp:sp>
    <dsp:sp modelId="{68EC971D-84BE-472A-93FC-93BDB2435830}">
      <dsp:nvSpPr>
        <dsp:cNvPr id="0" name=""/>
        <dsp:cNvSpPr/>
      </dsp:nvSpPr>
      <dsp:spPr>
        <a:xfrm>
          <a:off x="0" y="655271"/>
          <a:ext cx="47863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0F232F-5873-4D91-AC39-70A9D1288481}">
      <dsp:nvSpPr>
        <dsp:cNvPr id="0" name=""/>
        <dsp:cNvSpPr/>
      </dsp:nvSpPr>
      <dsp:spPr>
        <a:xfrm>
          <a:off x="239317" y="512840"/>
          <a:ext cx="3350442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639" tIns="0" rIns="12663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Antonio López Magdaleno                     16’66%</a:t>
          </a:r>
          <a:endParaRPr lang="es-ES" sz="1200" kern="1200" dirty="0"/>
        </a:p>
      </dsp:txBody>
      <dsp:txXfrm>
        <a:off x="239317" y="512840"/>
        <a:ext cx="3350442" cy="295200"/>
      </dsp:txXfrm>
    </dsp:sp>
    <dsp:sp modelId="{031C0B91-8CD4-48D0-933B-A103C2C1F32B}">
      <dsp:nvSpPr>
        <dsp:cNvPr id="0" name=""/>
        <dsp:cNvSpPr/>
      </dsp:nvSpPr>
      <dsp:spPr>
        <a:xfrm>
          <a:off x="0" y="1114041"/>
          <a:ext cx="47863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F99F55-B4F4-4320-B706-961EFA1C50AD}">
      <dsp:nvSpPr>
        <dsp:cNvPr id="0" name=""/>
        <dsp:cNvSpPr/>
      </dsp:nvSpPr>
      <dsp:spPr>
        <a:xfrm>
          <a:off x="239317" y="966440"/>
          <a:ext cx="3350442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639" tIns="0" rIns="12663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Juan Luis López Magdaleno                   16’66%</a:t>
          </a:r>
          <a:endParaRPr lang="es-ES" sz="1200" kern="1200" dirty="0"/>
        </a:p>
      </dsp:txBody>
      <dsp:txXfrm>
        <a:off x="239317" y="966440"/>
        <a:ext cx="3350442" cy="295200"/>
      </dsp:txXfrm>
    </dsp:sp>
    <dsp:sp modelId="{5AF15D28-A98F-43BA-9A55-2F14EB281685}">
      <dsp:nvSpPr>
        <dsp:cNvPr id="0" name=""/>
        <dsp:cNvSpPr/>
      </dsp:nvSpPr>
      <dsp:spPr>
        <a:xfrm>
          <a:off x="0" y="1567641"/>
          <a:ext cx="47863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B69D21-0A6F-4CBF-BF9F-F36815D4D5B8}">
      <dsp:nvSpPr>
        <dsp:cNvPr id="0" name=""/>
        <dsp:cNvSpPr/>
      </dsp:nvSpPr>
      <dsp:spPr>
        <a:xfrm>
          <a:off x="239317" y="1420041"/>
          <a:ext cx="3350442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639" tIns="0" rIns="12663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Carlos López Magdaleno                        16’66%</a:t>
          </a:r>
          <a:endParaRPr lang="es-ES" sz="1200" kern="1200" dirty="0"/>
        </a:p>
      </dsp:txBody>
      <dsp:txXfrm>
        <a:off x="239317" y="1420041"/>
        <a:ext cx="3350442" cy="295200"/>
      </dsp:txXfrm>
    </dsp:sp>
    <dsp:sp modelId="{697EC410-0FE3-4754-AAE2-B50FB59E0596}">
      <dsp:nvSpPr>
        <dsp:cNvPr id="0" name=""/>
        <dsp:cNvSpPr/>
      </dsp:nvSpPr>
      <dsp:spPr>
        <a:xfrm>
          <a:off x="0" y="2021241"/>
          <a:ext cx="47863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3688AA-8D81-4013-9BD4-7688F74FD75D}">
      <dsp:nvSpPr>
        <dsp:cNvPr id="0" name=""/>
        <dsp:cNvSpPr/>
      </dsp:nvSpPr>
      <dsp:spPr>
        <a:xfrm>
          <a:off x="239317" y="1873641"/>
          <a:ext cx="3350442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639" tIns="0" rIns="12663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Mario López Magdaleno                        16’66%                         </a:t>
          </a:r>
          <a:endParaRPr lang="es-ES" sz="1200" kern="1200" dirty="0"/>
        </a:p>
      </dsp:txBody>
      <dsp:txXfrm>
        <a:off x="239317" y="1873641"/>
        <a:ext cx="3350442" cy="295200"/>
      </dsp:txXfrm>
    </dsp:sp>
    <dsp:sp modelId="{9AF5BB85-C1B6-40BC-918F-8E3DDF0A0521}">
      <dsp:nvSpPr>
        <dsp:cNvPr id="0" name=""/>
        <dsp:cNvSpPr/>
      </dsp:nvSpPr>
      <dsp:spPr>
        <a:xfrm>
          <a:off x="0" y="2474841"/>
          <a:ext cx="47863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F74D2E-4ECB-4423-8B05-661BDA734DCF}">
      <dsp:nvSpPr>
        <dsp:cNvPr id="0" name=""/>
        <dsp:cNvSpPr/>
      </dsp:nvSpPr>
      <dsp:spPr>
        <a:xfrm>
          <a:off x="239317" y="2327240"/>
          <a:ext cx="3350442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639" tIns="0" rIns="12663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Purificación López Magdaleno              16’66%</a:t>
          </a:r>
          <a:endParaRPr lang="es-ES" sz="1200" kern="1200" dirty="0"/>
        </a:p>
      </dsp:txBody>
      <dsp:txXfrm>
        <a:off x="239317" y="2327240"/>
        <a:ext cx="3350442" cy="295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0E1A4-09E0-40AA-B014-FB37989A9B14}" type="datetimeFigureOut">
              <a:rPr lang="es-ES" smtClean="0"/>
              <a:pPr/>
              <a:t>01/06/2009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4C6E0-BA25-4B1D-B09E-974C5B9C33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635A-91B7-43ED-B0C3-4D0E2E5083DD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3717-5CA4-48B2-9610-A883749CD1AC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05F1-784F-41EA-8619-748A1C77C020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115F9-675D-4CBC-AA98-8C6A37617AC9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E66E-CD34-4620-B1FD-19F96A7BFC36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9ABA2-976C-4BE4-8DC0-2D2353A6AE48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6534-9F8C-4F88-AE3D-C61A6296AC9F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CBFE-FA29-49F0-BB1F-F346FBC76D7B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9C6AF-F673-43D7-BC42-E35FA4D6D63A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2B04-4054-4DCF-91F2-B3E16A35FCA0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1936-540E-4756-92CC-7F6310F45A71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F2D5F8-1565-4E77-A544-19CC1D0ABE1C}" type="datetime1">
              <a:rPr lang="es-ES" smtClean="0"/>
              <a:pPr/>
              <a:t>01/06/2009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slide" Target="slide11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1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13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15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3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57.xml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slide" Target="slide22.xml"/><Relationship Id="rId7" Type="http://schemas.openxmlformats.org/officeDocument/2006/relationships/slide" Target="slide30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9.xml"/><Relationship Id="rId5" Type="http://schemas.openxmlformats.org/officeDocument/2006/relationships/slide" Target="slide28.xml"/><Relationship Id="rId10" Type="http://schemas.openxmlformats.org/officeDocument/2006/relationships/slide" Target="slide2.xml"/><Relationship Id="rId4" Type="http://schemas.openxmlformats.org/officeDocument/2006/relationships/slide" Target="slide26.xml"/><Relationship Id="rId9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6.xml"/><Relationship Id="rId3" Type="http://schemas.openxmlformats.org/officeDocument/2006/relationships/image" Target="../media/image5.jpeg"/><Relationship Id="rId7" Type="http://schemas.openxmlformats.org/officeDocument/2006/relationships/slide" Target="slide5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slide" Target="slide32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7" Type="http://schemas.openxmlformats.org/officeDocument/2006/relationships/slide" Target="slide2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9.xml"/><Relationship Id="rId5" Type="http://schemas.openxmlformats.org/officeDocument/2006/relationships/slide" Target="slide23.xml"/><Relationship Id="rId4" Type="http://schemas.openxmlformats.org/officeDocument/2006/relationships/slide" Target="slide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9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9.xml"/><Relationship Id="rId4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7.xml"/><Relationship Id="rId7" Type="http://schemas.openxmlformats.org/officeDocument/2006/relationships/slide" Target="slide1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6.xml"/><Relationship Id="rId5" Type="http://schemas.openxmlformats.org/officeDocument/2006/relationships/slide" Target="slide14.xml"/><Relationship Id="rId4" Type="http://schemas.openxmlformats.org/officeDocument/2006/relationships/slide" Target="slide9.xml"/><Relationship Id="rId9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" Target="slide35.xml"/><Relationship Id="rId7" Type="http://schemas.openxmlformats.org/officeDocument/2006/relationships/slide" Target="slide49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48.xml"/><Relationship Id="rId5" Type="http://schemas.openxmlformats.org/officeDocument/2006/relationships/slide" Target="slide43.xml"/><Relationship Id="rId4" Type="http://schemas.openxmlformats.org/officeDocument/2006/relationships/slide" Target="slide36.xml"/><Relationship Id="rId9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diagramData" Target="../diagrams/data2.xml"/><Relationship Id="rId7" Type="http://schemas.openxmlformats.org/officeDocument/2006/relationships/chart" Target="../charts/chart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microsoft.com/office/2007/relationships/diagramDrawing" Target="../diagrams/drawing2.xml"/><Relationship Id="rId4" Type="http://schemas.openxmlformats.org/officeDocument/2006/relationships/diagramLayout" Target="../diagrams/layout2.xml"/><Relationship Id="rId9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42.xml"/><Relationship Id="rId3" Type="http://schemas.openxmlformats.org/officeDocument/2006/relationships/slide" Target="slide37.xml"/><Relationship Id="rId7" Type="http://schemas.openxmlformats.org/officeDocument/2006/relationships/slide" Target="slide3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40.xml"/><Relationship Id="rId5" Type="http://schemas.openxmlformats.org/officeDocument/2006/relationships/slide" Target="slide38.xml"/><Relationship Id="rId4" Type="http://schemas.openxmlformats.org/officeDocument/2006/relationships/slide" Target="slide3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3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3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diagramDrawing" Target="../diagrams/drawing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4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27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gif"/><Relationship Id="rId5" Type="http://schemas.openxmlformats.org/officeDocument/2006/relationships/slide" Target="slide36.xml"/><Relationship Id="rId4" Type="http://schemas.openxmlformats.org/officeDocument/2006/relationships/image" Target="../media/image2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3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7" Type="http://schemas.openxmlformats.org/officeDocument/2006/relationships/slide" Target="slide47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45.xml"/><Relationship Id="rId5" Type="http://schemas.openxmlformats.org/officeDocument/2006/relationships/slide" Target="slide46.xml"/><Relationship Id="rId4" Type="http://schemas.openxmlformats.org/officeDocument/2006/relationships/slide" Target="slide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4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4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55.xml"/><Relationship Id="rId5" Type="http://schemas.openxmlformats.org/officeDocument/2006/relationships/slide" Target="slide54.xml"/><Relationship Id="rId4" Type="http://schemas.openxmlformats.org/officeDocument/2006/relationships/slide" Target="slide5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5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5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8.xml"/><Relationship Id="rId4" Type="http://schemas.openxmlformats.org/officeDocument/2006/relationships/slide" Target="slide5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7.xml"/><Relationship Id="rId4" Type="http://schemas.openxmlformats.org/officeDocument/2006/relationships/slide" Target="slide5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8.xml"/><Relationship Id="rId4" Type="http://schemas.openxmlformats.org/officeDocument/2006/relationships/slide" Target="slide6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9.xml"/><Relationship Id="rId4" Type="http://schemas.openxmlformats.org/officeDocument/2006/relationships/slide" Target="slide6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0.xml"/><Relationship Id="rId5" Type="http://schemas.openxmlformats.org/officeDocument/2006/relationships/slide" Target="slide62.xml"/><Relationship Id="rId4" Type="http://schemas.openxmlformats.org/officeDocument/2006/relationships/image" Target="../media/image14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1.xml"/><Relationship Id="rId4" Type="http://schemas.openxmlformats.org/officeDocument/2006/relationships/slide" Target="slide6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8.xml"/><Relationship Id="rId4" Type="http://schemas.openxmlformats.org/officeDocument/2006/relationships/slide" Target="slide6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93" y="4281508"/>
            <a:ext cx="86582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err="1" smtClean="0"/>
              <a:t>Magtel</a:t>
            </a:r>
            <a:r>
              <a:rPr lang="es-ES" dirty="0" smtClean="0"/>
              <a:t>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</a:t>
            </a:fld>
            <a:endParaRPr lang="es-ES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79" y="1447805"/>
            <a:ext cx="78581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CuadroTexto"/>
          <p:cNvSpPr txBox="1"/>
          <p:nvPr/>
        </p:nvSpPr>
        <p:spPr>
          <a:xfrm>
            <a:off x="928662" y="925281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70C0"/>
                </a:solidFill>
              </a:rPr>
              <a:t>FACULTAD DE CIENCIAS ECONÓMICAS Y EMPRESARIALES (ETEA)</a:t>
            </a:r>
          </a:p>
          <a:p>
            <a:pPr algn="ctr"/>
            <a:r>
              <a:rPr lang="es-ES" b="1" dirty="0" smtClean="0">
                <a:solidFill>
                  <a:srgbClr val="0070C0"/>
                </a:solidFill>
              </a:rPr>
              <a:t>Licenciatura en Administración y Dirección de Empresas</a:t>
            </a:r>
            <a:endParaRPr lang="es-ES" b="1" dirty="0">
              <a:solidFill>
                <a:srgbClr val="0070C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428992" y="4800439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smtClean="0">
                <a:solidFill>
                  <a:schemeClr val="bg1"/>
                </a:solidFill>
              </a:rPr>
              <a:t>ADMINISTRACIÓN Y DIRECCIÓN DE EMPRESAS</a:t>
            </a:r>
          </a:p>
          <a:p>
            <a:endParaRPr lang="es-ES" dirty="0" smtClean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·Fernando Sánchez Escudero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·Antonio Casado García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1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785786" y="1142984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3)-Empresas del Grupo: Sistemas</a:t>
            </a:r>
            <a:endParaRPr lang="es-E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7 Imagen" descr="magtel sistema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15055" y="2285992"/>
            <a:ext cx="2943225" cy="2943225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785786" y="1785926"/>
            <a:ext cx="49292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	Forma parte del grupo de empresas MAGTEL desde el año 2007 (año de su constitución)con la misión de </a:t>
            </a:r>
            <a:r>
              <a:rPr lang="es-ES" b="1" dirty="0" smtClean="0">
                <a:solidFill>
                  <a:schemeClr val="tx2"/>
                </a:solidFill>
              </a:rPr>
              <a:t>prestar servicios avanzados</a:t>
            </a:r>
            <a:r>
              <a:rPr lang="es-ES" b="1" dirty="0" smtClean="0"/>
              <a:t> </a:t>
            </a:r>
            <a:r>
              <a:rPr lang="es-ES" dirty="0" smtClean="0"/>
              <a:t>a empresas que permitan aumentar su competitividad.</a:t>
            </a:r>
          </a:p>
          <a:p>
            <a:pPr algn="just"/>
            <a:r>
              <a:rPr lang="es-ES" dirty="0" smtClean="0"/>
              <a:t>En MAGTEL Sistemas sólo concebimos el crecimiento propio como resultado del crecimiento de nuestros clientes. Por ello, nuestro </a:t>
            </a:r>
            <a:r>
              <a:rPr lang="es-ES" b="1" dirty="0" smtClean="0">
                <a:solidFill>
                  <a:schemeClr val="tx2"/>
                </a:solidFill>
              </a:rPr>
              <a:t>principal objetivo es conseguir su confianza</a:t>
            </a:r>
            <a:r>
              <a:rPr lang="es-ES" dirty="0" smtClean="0"/>
              <a:t> y ser percibidos como verdaderos </a:t>
            </a:r>
            <a:r>
              <a:rPr lang="es-ES" b="1" dirty="0" err="1" smtClean="0">
                <a:solidFill>
                  <a:schemeClr val="tx2"/>
                </a:solidFill>
              </a:rPr>
              <a:t>partners</a:t>
            </a:r>
            <a:r>
              <a:rPr lang="es-ES" dirty="0" smtClean="0">
                <a:solidFill>
                  <a:schemeClr val="tx2"/>
                </a:solidFill>
              </a:rPr>
              <a:t>.</a:t>
            </a:r>
            <a:r>
              <a:rPr lang="es-ES" dirty="0" smtClean="0"/>
              <a:t> Esta estrecha y sincera colaboración es un pilar básico para nosotros, así como trabajar sin olvidar nuestros valores corporativos.</a:t>
            </a:r>
          </a:p>
          <a:p>
            <a:r>
              <a:rPr lang="es-ES" dirty="0" smtClean="0"/>
              <a:t> </a:t>
            </a:r>
          </a:p>
          <a:p>
            <a:endParaRPr lang="es-ES" dirty="0"/>
          </a:p>
        </p:txBody>
      </p:sp>
      <p:sp>
        <p:nvSpPr>
          <p:cNvPr id="10" name="9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  <p:pic>
        <p:nvPicPr>
          <p:cNvPr id="11" name="10 Imagen" descr="fondo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2" name="11 Botón de acción: Personalizar">
            <a:hlinkClick r:id="rId5" action="ppaction://hlinksldjump" highlightClick="1"/>
          </p:cNvPr>
          <p:cNvSpPr/>
          <p:nvPr/>
        </p:nvSpPr>
        <p:spPr>
          <a:xfrm>
            <a:off x="72866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Siguiente empresa del grupo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magtel industri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5429264"/>
            <a:ext cx="8501122" cy="762000"/>
          </a:xfrm>
          <a:prstGeom prst="rect">
            <a:avLst/>
          </a:prstGeom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3174" y="6350023"/>
            <a:ext cx="3352800" cy="365125"/>
          </a:xfrm>
        </p:spPr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785786" y="1142984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3)-Empresas del Grupo: Industrial</a:t>
            </a:r>
            <a:endParaRPr lang="es-E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14348" y="1610575"/>
            <a:ext cx="78581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	Empresa del grupo MAGTEL con una misión propia: la </a:t>
            </a:r>
            <a:r>
              <a:rPr lang="es-ES" b="1" dirty="0" smtClean="0">
                <a:solidFill>
                  <a:schemeClr val="tx2"/>
                </a:solidFill>
              </a:rPr>
              <a:t>fabricación, comercialización y distribución de materiales de polietileno</a:t>
            </a:r>
            <a:r>
              <a:rPr lang="es-ES" dirty="0" smtClean="0"/>
              <a:t> aplicados a instalaciones eléctricas y de telecomunicaciones.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MAGTEL Industrial </a:t>
            </a:r>
            <a:r>
              <a:rPr lang="es-ES" b="1" dirty="0" smtClean="0">
                <a:solidFill>
                  <a:schemeClr val="tx2"/>
                </a:solidFill>
              </a:rPr>
              <a:t>nace</a:t>
            </a:r>
            <a:r>
              <a:rPr lang="es-ES" dirty="0" smtClean="0">
                <a:solidFill>
                  <a:schemeClr val="tx2"/>
                </a:solidFill>
              </a:rPr>
              <a:t> en </a:t>
            </a:r>
            <a:r>
              <a:rPr lang="es-ES" b="1" dirty="0" smtClean="0">
                <a:solidFill>
                  <a:schemeClr val="tx2"/>
                </a:solidFill>
              </a:rPr>
              <a:t>2006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smtClean="0"/>
              <a:t>con </a:t>
            </a:r>
            <a:r>
              <a:rPr lang="es-ES" b="1" dirty="0" smtClean="0">
                <a:solidFill>
                  <a:schemeClr val="tx2"/>
                </a:solidFill>
              </a:rPr>
              <a:t>vocación de satisfacer</a:t>
            </a:r>
            <a:r>
              <a:rPr lang="es-ES" b="1" dirty="0" smtClean="0"/>
              <a:t> </a:t>
            </a:r>
            <a:r>
              <a:rPr lang="es-ES" dirty="0" smtClean="0"/>
              <a:t>las más altas </a:t>
            </a:r>
            <a:r>
              <a:rPr lang="es-ES" b="1" dirty="0" smtClean="0">
                <a:solidFill>
                  <a:schemeClr val="tx2"/>
                </a:solidFill>
              </a:rPr>
              <a:t>exigencias</a:t>
            </a:r>
            <a:r>
              <a:rPr lang="es-ES" dirty="0" smtClean="0"/>
              <a:t> en calidad y servicios de todos los profesionales líderes en el </a:t>
            </a:r>
            <a:r>
              <a:rPr lang="es-ES" b="1" dirty="0" smtClean="0">
                <a:solidFill>
                  <a:schemeClr val="tx2"/>
                </a:solidFill>
              </a:rPr>
              <a:t>sector de las telecomunicaciones</a:t>
            </a:r>
            <a:r>
              <a:rPr lang="es-ES" dirty="0" smtClean="0"/>
              <a:t>, ofreciendo materiales para infraestructuras que responden a los controles más estrictos de calidad y durabilidad.</a:t>
            </a:r>
          </a:p>
        </p:txBody>
      </p:sp>
      <p:pic>
        <p:nvPicPr>
          <p:cNvPr id="11" name="10 Imagen" descr="fondo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5" name="14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  <p:sp>
        <p:nvSpPr>
          <p:cNvPr id="10" name="9 Botón de acción: Personalizar">
            <a:hlinkClick r:id="rId5" action="ppaction://hlinksldjump" highlightClick="1"/>
          </p:cNvPr>
          <p:cNvSpPr/>
          <p:nvPr/>
        </p:nvSpPr>
        <p:spPr>
          <a:xfrm>
            <a:off x="72866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Siguiente empresa del grupo</a:t>
            </a:r>
            <a:endParaRPr lang="es-ES" sz="1200" dirty="0"/>
          </a:p>
        </p:txBody>
      </p:sp>
      <p:sp>
        <p:nvSpPr>
          <p:cNvPr id="12" name="11 Rectángulo"/>
          <p:cNvSpPr/>
          <p:nvPr/>
        </p:nvSpPr>
        <p:spPr>
          <a:xfrm>
            <a:off x="714348" y="4228935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MAGTEL Industrial se ha situado en un lugar preferencial como fabricante y comercializador de soluciones para el sector de las canalizaciones, permitiéndole proyectar un gran futuro como una empresa independiente y dispuesta a crecer de la mano de nuestros clientes.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214282" y="1357298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3)-Empresas del Grupo: Aguas</a:t>
            </a:r>
            <a:endParaRPr lang="es-E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8 Imagen" descr="Dibuj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1357298"/>
            <a:ext cx="3111500" cy="4762500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214282" y="1857364"/>
            <a:ext cx="53578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	Empresa dedicada a la </a:t>
            </a:r>
            <a:r>
              <a:rPr lang="es-ES" b="1" dirty="0" smtClean="0">
                <a:solidFill>
                  <a:schemeClr val="tx2"/>
                </a:solidFill>
              </a:rPr>
              <a:t>gestión de servicios municipales, mantenimiento de infraestructuras, tratamiento y conservación del agua</a:t>
            </a:r>
            <a:r>
              <a:rPr lang="es-ES" dirty="0" smtClean="0">
                <a:solidFill>
                  <a:schemeClr val="tx2"/>
                </a:solidFill>
              </a:rPr>
              <a:t>.</a:t>
            </a:r>
            <a:r>
              <a:rPr lang="es-ES" dirty="0" smtClean="0"/>
              <a:t> Esta empresa se independiza de MAGTEL Redes donde lleva desarrollándose varios años como línea de negocio y como resultado de una decidida apuesta del Grupo para desarrollar recursos técnicos y humanos en beneficio del sector del agua.</a:t>
            </a:r>
          </a:p>
          <a:p>
            <a:pPr algn="just"/>
            <a:endParaRPr lang="es-ES" dirty="0" smtClean="0"/>
          </a:p>
          <a:p>
            <a:pPr algn="just"/>
            <a:r>
              <a:rPr lang="es-ES" b="1" dirty="0" smtClean="0">
                <a:solidFill>
                  <a:schemeClr val="tx2"/>
                </a:solidFill>
              </a:rPr>
              <a:t>Sostenibilidad, compromiso social y medioambiental</a:t>
            </a:r>
            <a:r>
              <a:rPr lang="es-ES" dirty="0" smtClean="0">
                <a:solidFill>
                  <a:schemeClr val="tx2"/>
                </a:solidFill>
              </a:rPr>
              <a:t>,</a:t>
            </a:r>
            <a:r>
              <a:rPr lang="es-ES" dirty="0" smtClean="0"/>
              <a:t> son los principales valores con los que se identifica MAGTEL y todas las empresas que componen este grupo.</a:t>
            </a:r>
          </a:p>
          <a:p>
            <a:endParaRPr lang="es-ES" dirty="0"/>
          </a:p>
        </p:txBody>
      </p:sp>
      <p:sp>
        <p:nvSpPr>
          <p:cNvPr id="12" name="11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  <p:pic>
        <p:nvPicPr>
          <p:cNvPr id="10" name="9 Imagen" descr="fondo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12 Botón de acción: Personalizar">
            <a:hlinkClick r:id="rId5" action="ppaction://hlinksldjump" highlightClick="1"/>
          </p:cNvPr>
          <p:cNvSpPr/>
          <p:nvPr/>
        </p:nvSpPr>
        <p:spPr>
          <a:xfrm>
            <a:off x="72866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Siguiente empresa del grupo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428596" y="1428736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3)-Empresas del Grupo: </a:t>
            </a:r>
            <a:r>
              <a:rPr lang="es-ES" sz="2000" b="1" dirty="0" err="1" smtClean="0">
                <a:solidFill>
                  <a:schemeClr val="accent2">
                    <a:lumMod val="50000"/>
                  </a:schemeClr>
                </a:solidFill>
              </a:rPr>
              <a:t>I+d+i</a:t>
            </a:r>
            <a:endParaRPr lang="es-E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00034" y="2071678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	Dedicada a </a:t>
            </a:r>
            <a:r>
              <a:rPr lang="es-ES" b="1" dirty="0" smtClean="0">
                <a:solidFill>
                  <a:schemeClr val="tx2"/>
                </a:solidFill>
              </a:rPr>
              <a:t>proyectos de </a:t>
            </a:r>
            <a:r>
              <a:rPr lang="es-ES" b="1" dirty="0" err="1" smtClean="0">
                <a:solidFill>
                  <a:schemeClr val="tx2"/>
                </a:solidFill>
              </a:rPr>
              <a:t>I+d+i</a:t>
            </a:r>
            <a:r>
              <a:rPr lang="es-ES" dirty="0" smtClean="0"/>
              <a:t>  para el desarrollo de nuevos procesos de producción, bienes y servicios para mejorar la eficiencia operativa, la competitividad y el crecimiento de las empresas cliente.</a:t>
            </a:r>
          </a:p>
          <a:p>
            <a:pPr algn="just"/>
            <a:r>
              <a:rPr lang="es-ES" dirty="0" smtClean="0"/>
              <a:t>Todos los </a:t>
            </a:r>
            <a:r>
              <a:rPr lang="es-ES" b="1" dirty="0" smtClean="0">
                <a:solidFill>
                  <a:schemeClr val="tx2"/>
                </a:solidFill>
              </a:rPr>
              <a:t>proyectos</a:t>
            </a:r>
            <a:r>
              <a:rPr lang="es-ES" dirty="0" smtClean="0"/>
              <a:t> se basan en </a:t>
            </a:r>
            <a:r>
              <a:rPr lang="es-ES" b="1" dirty="0" smtClean="0">
                <a:solidFill>
                  <a:schemeClr val="tx2"/>
                </a:solidFill>
              </a:rPr>
              <a:t>criterios </a:t>
            </a:r>
            <a:r>
              <a:rPr lang="es-ES" b="1" dirty="0" err="1" smtClean="0">
                <a:solidFill>
                  <a:schemeClr val="tx2"/>
                </a:solidFill>
              </a:rPr>
              <a:t>ecoeficiencia</a:t>
            </a:r>
            <a:r>
              <a:rPr lang="es-ES" b="1" dirty="0" smtClean="0">
                <a:solidFill>
                  <a:schemeClr val="tx2"/>
                </a:solidFill>
              </a:rPr>
              <a:t>, en aras de una mayor sostenibilidad, económica y eficiencia</a:t>
            </a:r>
            <a:r>
              <a:rPr lang="es-ES" dirty="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" name="9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  <p:pic>
        <p:nvPicPr>
          <p:cNvPr id="11" name="4 Imagen" descr="relaciones personal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143116"/>
            <a:ext cx="3714776" cy="255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500034" y="4929198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Actualmente MAGTEL </a:t>
            </a:r>
            <a:r>
              <a:rPr lang="es-ES" dirty="0" err="1" smtClean="0"/>
              <a:t>I+D+i</a:t>
            </a:r>
            <a:r>
              <a:rPr lang="es-ES" dirty="0" smtClean="0"/>
              <a:t> tiene </a:t>
            </a:r>
            <a:r>
              <a:rPr lang="es-ES" b="1" dirty="0" smtClean="0">
                <a:solidFill>
                  <a:schemeClr val="tx2"/>
                </a:solidFill>
              </a:rPr>
              <a:t>proyectos en curso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smtClean="0"/>
              <a:t>por un valor próximo </a:t>
            </a:r>
            <a:r>
              <a:rPr lang="es-ES" dirty="0" smtClean="0">
                <a:solidFill>
                  <a:schemeClr val="tx2"/>
                </a:solidFill>
              </a:rPr>
              <a:t>al </a:t>
            </a:r>
            <a:r>
              <a:rPr lang="es-ES" b="1" dirty="0" smtClean="0">
                <a:solidFill>
                  <a:schemeClr val="tx2"/>
                </a:solidFill>
              </a:rPr>
              <a:t>millón de euros</a:t>
            </a:r>
            <a:r>
              <a:rPr lang="es-ES" dirty="0" smtClean="0">
                <a:solidFill>
                  <a:schemeClr val="tx2"/>
                </a:solidFill>
              </a:rPr>
              <a:t>,</a:t>
            </a:r>
            <a:r>
              <a:rPr lang="es-ES" dirty="0" smtClean="0"/>
              <a:t> cuyo objeto es tanto la investigación industrial de nuevos conceptos de plantas eléctricas </a:t>
            </a:r>
            <a:r>
              <a:rPr lang="es-ES" dirty="0" err="1" smtClean="0"/>
              <a:t>termosolares</a:t>
            </a:r>
            <a:r>
              <a:rPr lang="es-ES" dirty="0" smtClean="0"/>
              <a:t>. </a:t>
            </a:r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000108"/>
            <a:ext cx="571504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4)</a:t>
            </a:r>
            <a:r>
              <a:rPr lang="es-ES" sz="2400" b="1" u="sng" dirty="0" smtClean="0">
                <a:solidFill>
                  <a:schemeClr val="accent2">
                    <a:lumMod val="50000"/>
                  </a:schemeClr>
                </a:solidFill>
              </a:rPr>
              <a:t>MAGTEL Renovables:</a:t>
            </a:r>
          </a:p>
          <a:p>
            <a:pPr algn="ctr"/>
            <a:endParaRPr lang="es-ES" sz="2000" b="1" u="sng" dirty="0" smtClean="0"/>
          </a:p>
          <a:p>
            <a:r>
              <a:rPr lang="es-ES" sz="2000" b="1" dirty="0" smtClean="0"/>
              <a:t>-Ámbito de actividad: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La actividad general consiste en la </a:t>
            </a:r>
            <a:r>
              <a:rPr lang="es-ES" b="1" dirty="0" smtClean="0">
                <a:solidFill>
                  <a:schemeClr val="tx2"/>
                </a:solidFill>
              </a:rPr>
              <a:t>promoción,  ingeniería y realización de proyectos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smtClean="0"/>
              <a:t>para la generación de energías renovables.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Su ámbito de actividad incluye las siguientes áreas:</a:t>
            </a:r>
          </a:p>
          <a:p>
            <a:pPr lvl="1" algn="just">
              <a:buFont typeface="Wingdings" pitchFamily="2" charset="2"/>
              <a:buChar char="v"/>
            </a:pPr>
            <a:endParaRPr lang="es-ES" dirty="0" smtClean="0"/>
          </a:p>
          <a:p>
            <a:pPr lvl="1" algn="just">
              <a:buFont typeface="Wingdings" pitchFamily="2" charset="2"/>
              <a:buChar char="v"/>
            </a:pPr>
            <a:r>
              <a:rPr lang="es-ES" dirty="0" smtClean="0"/>
              <a:t>Solar </a:t>
            </a:r>
            <a:r>
              <a:rPr lang="es-ES" dirty="0" err="1" smtClean="0"/>
              <a:t>Fotovoltáica</a:t>
            </a:r>
            <a:endParaRPr lang="es-ES" dirty="0" smtClean="0"/>
          </a:p>
          <a:p>
            <a:pPr lvl="1" algn="just">
              <a:buFont typeface="Wingdings" pitchFamily="2" charset="2"/>
              <a:buChar char="v"/>
            </a:pPr>
            <a:r>
              <a:rPr lang="es-ES" dirty="0" smtClean="0"/>
              <a:t>Solar Termoeléctrica </a:t>
            </a:r>
          </a:p>
          <a:p>
            <a:pPr lvl="1" algn="just">
              <a:buFont typeface="Wingdings" pitchFamily="2" charset="2"/>
              <a:buChar char="v"/>
            </a:pPr>
            <a:r>
              <a:rPr lang="es-ES" dirty="0" smtClean="0"/>
              <a:t>Biomasa </a:t>
            </a:r>
          </a:p>
          <a:p>
            <a:pPr lvl="1" algn="just">
              <a:buFont typeface="Wingdings" pitchFamily="2" charset="2"/>
              <a:buChar char="v"/>
            </a:pPr>
            <a:r>
              <a:rPr lang="es-ES" dirty="0" err="1" smtClean="0"/>
              <a:t>Minihidráulica</a:t>
            </a:r>
            <a:endParaRPr lang="es-ES" dirty="0" smtClean="0"/>
          </a:p>
          <a:p>
            <a:pPr lvl="1" algn="just">
              <a:buFont typeface="Wingdings" pitchFamily="2" charset="2"/>
              <a:buChar char="v"/>
            </a:pPr>
            <a:r>
              <a:rPr lang="es-ES" dirty="0" smtClean="0"/>
              <a:t>Eólica </a:t>
            </a:r>
          </a:p>
          <a:p>
            <a:pPr lvl="1" algn="just">
              <a:buFont typeface="Wingdings" pitchFamily="2" charset="2"/>
              <a:buChar char="v"/>
            </a:pPr>
            <a:r>
              <a:rPr lang="es-ES" dirty="0" smtClean="0"/>
              <a:t>Aprovechamiento de residuos (cogeneración)</a:t>
            </a:r>
          </a:p>
          <a:p>
            <a:pPr lvl="1" algn="just">
              <a:buFont typeface="Wingdings" pitchFamily="2" charset="2"/>
              <a:buChar char="v"/>
            </a:pPr>
            <a:r>
              <a:rPr lang="es-ES" dirty="0" smtClean="0"/>
              <a:t>Gestión de proyectos medioambientales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3010" name="Picture 2" descr="http://media.lavozdegalicia.es/default/2008/11/13/0012_2459107/Foto/g13p41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214422"/>
            <a:ext cx="2500330" cy="4565476"/>
          </a:xfrm>
          <a:prstGeom prst="rect">
            <a:avLst/>
          </a:prstGeom>
          <a:noFill/>
        </p:spPr>
      </p:pic>
      <p:sp>
        <p:nvSpPr>
          <p:cNvPr id="9" name="8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0" name="9 Botón de acción: Personalizar">
            <a:hlinkClick r:id="rId5" action="ppaction://hlinksldjump" highlightClick="1"/>
          </p:cNvPr>
          <p:cNvSpPr/>
          <p:nvPr/>
        </p:nvSpPr>
        <p:spPr>
          <a:xfrm>
            <a:off x="692945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Áreas de negocio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15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142844" y="1071546"/>
            <a:ext cx="87868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2000" b="1" dirty="0" smtClean="0"/>
          </a:p>
          <a:p>
            <a:pPr algn="just"/>
            <a:endParaRPr lang="es-ES" b="1" dirty="0" smtClean="0"/>
          </a:p>
          <a:p>
            <a:pPr algn="just"/>
            <a:r>
              <a:rPr lang="es-ES" dirty="0" smtClean="0"/>
              <a:t>Sus áreas de negocio abarcan la elaboración y gestión integral de Proyectos llave en mano, relacionados con las Energías Renovables:</a:t>
            </a:r>
          </a:p>
          <a:p>
            <a:pPr algn="just"/>
            <a:r>
              <a:rPr lang="es-ES" dirty="0" smtClean="0"/>
              <a:t> </a:t>
            </a:r>
          </a:p>
          <a:p>
            <a:pPr algn="just"/>
            <a:r>
              <a:rPr lang="es-ES" dirty="0" smtClean="0"/>
              <a:t>·</a:t>
            </a:r>
            <a:r>
              <a:rPr lang="es-ES" b="1" dirty="0" smtClean="0"/>
              <a:t>Cubiertas y Fachadas fotovoltaicas                                                                  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                                                         </a:t>
            </a:r>
          </a:p>
          <a:p>
            <a:pPr algn="just"/>
            <a:r>
              <a:rPr lang="es-ES" b="1" dirty="0" smtClean="0"/>
              <a:t>·Huertos  solares fotovoltaicos</a:t>
            </a:r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pPr algn="just"/>
            <a:r>
              <a:rPr lang="es-ES" b="1" dirty="0" smtClean="0"/>
              <a:t>·Centrales de producción de energía</a:t>
            </a:r>
          </a:p>
          <a:p>
            <a:pPr algn="just"/>
            <a:r>
              <a:rPr lang="es-ES" b="1" dirty="0" smtClean="0"/>
              <a:t>                    </a:t>
            </a:r>
            <a:r>
              <a:rPr lang="es-ES" b="1" dirty="0" err="1" smtClean="0"/>
              <a:t>minihidráulica</a:t>
            </a:r>
            <a:endParaRPr lang="es-ES" b="1" dirty="0" smtClean="0"/>
          </a:p>
          <a:p>
            <a:pPr algn="just"/>
            <a:endParaRPr lang="es-ES" dirty="0" smtClean="0"/>
          </a:p>
          <a:p>
            <a:pPr algn="just"/>
            <a:r>
              <a:rPr lang="es-ES" b="1" dirty="0" smtClean="0"/>
              <a:t>·Centrales </a:t>
            </a:r>
            <a:r>
              <a:rPr lang="es-ES" b="1" dirty="0" err="1" smtClean="0"/>
              <a:t>termosolares</a:t>
            </a:r>
            <a:r>
              <a:rPr lang="es-ES" b="1" dirty="0" smtClean="0"/>
              <a:t> de producción</a:t>
            </a:r>
          </a:p>
          <a:p>
            <a:pPr algn="just"/>
            <a:r>
              <a:rPr lang="es-ES" b="1" dirty="0" smtClean="0"/>
              <a:t>                de energía eléctrica </a:t>
            </a:r>
          </a:p>
          <a:p>
            <a:pPr algn="just"/>
            <a:endParaRPr lang="es-ES" dirty="0" smtClean="0"/>
          </a:p>
          <a:p>
            <a:pPr algn="just"/>
            <a:r>
              <a:rPr lang="es-ES" b="1" dirty="0" smtClean="0"/>
              <a:t>·Estudios de impacto ambiental      </a:t>
            </a:r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Abrir llave"/>
          <p:cNvSpPr/>
          <p:nvPr/>
        </p:nvSpPr>
        <p:spPr>
          <a:xfrm>
            <a:off x="4000496" y="2285992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Abrir llave"/>
          <p:cNvSpPr/>
          <p:nvPr/>
        </p:nvSpPr>
        <p:spPr>
          <a:xfrm>
            <a:off x="3571868" y="3143248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Abrir llave"/>
          <p:cNvSpPr/>
          <p:nvPr/>
        </p:nvSpPr>
        <p:spPr>
          <a:xfrm>
            <a:off x="4143372" y="4071942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Abrir llave"/>
          <p:cNvSpPr/>
          <p:nvPr/>
        </p:nvSpPr>
        <p:spPr>
          <a:xfrm>
            <a:off x="4572000" y="4929198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Abrir llave"/>
          <p:cNvSpPr/>
          <p:nvPr/>
        </p:nvSpPr>
        <p:spPr>
          <a:xfrm>
            <a:off x="3929058" y="5715016"/>
            <a:ext cx="357190" cy="64294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286248" y="2285992"/>
            <a:ext cx="5500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 Tramitación de permisos y subvenciones</a:t>
            </a:r>
          </a:p>
          <a:p>
            <a:r>
              <a:rPr lang="es-ES" dirty="0" smtClean="0"/>
              <a:t>·Suministros de componentes y materiales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786182" y="314324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·Estudios y cálculos para el correcto dimensionado</a:t>
            </a:r>
          </a:p>
          <a:p>
            <a:r>
              <a:rPr lang="es-ES" dirty="0" smtClean="0"/>
              <a:t>·Análisis de viabilidad económica</a:t>
            </a:r>
            <a:endParaRPr lang="es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4357686" y="414338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·Colaboración y asistencia técnica en proyectos en la modalidad llave en mano</a:t>
            </a:r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786282" y="4929198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·Ejecución, control y dirección de obra</a:t>
            </a:r>
          </a:p>
          <a:p>
            <a:r>
              <a:rPr lang="es-ES" dirty="0" smtClean="0"/>
              <a:t>·Puesta en marcha</a:t>
            </a:r>
            <a:endParaRPr lang="es-E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4143372" y="571501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·Estudio completo para cumplir con las     exigencias medioambientales</a:t>
            </a:r>
          </a:p>
          <a:p>
            <a:endParaRPr lang="es-ES" dirty="0"/>
          </a:p>
        </p:txBody>
      </p:sp>
      <p:sp>
        <p:nvSpPr>
          <p:cNvPr id="17" name="16 Rectángulo"/>
          <p:cNvSpPr/>
          <p:nvPr/>
        </p:nvSpPr>
        <p:spPr>
          <a:xfrm>
            <a:off x="1634226" y="1038509"/>
            <a:ext cx="35541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4)</a:t>
            </a:r>
            <a:r>
              <a:rPr lang="es-ES" sz="2400" b="1" u="sng" dirty="0" smtClean="0">
                <a:solidFill>
                  <a:schemeClr val="accent2">
                    <a:lumMod val="50000"/>
                  </a:schemeClr>
                </a:solidFill>
              </a:rPr>
              <a:t>MAGTEL Renovables:</a:t>
            </a:r>
          </a:p>
        </p:txBody>
      </p:sp>
      <p:sp>
        <p:nvSpPr>
          <p:cNvPr id="20" name="19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120"/>
                            </p:stCondLst>
                            <p:childTnLst>
                              <p:par>
                                <p:cTn id="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20"/>
                            </p:stCondLst>
                            <p:childTnLst>
                              <p:par>
                                <p:cTn id="27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60"/>
                            </p:stCondLst>
                            <p:childTnLst>
                              <p:par>
                                <p:cTn id="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160"/>
                            </p:stCondLst>
                            <p:childTnLst>
                              <p:par>
                                <p:cTn id="49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260"/>
                            </p:stCondLst>
                            <p:childTnLst>
                              <p:par>
                                <p:cTn id="54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2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20"/>
                            </p:stCondLst>
                            <p:childTnLst>
                              <p:par>
                                <p:cTn id="76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180"/>
                            </p:stCondLst>
                            <p:childTnLst>
                              <p:par>
                                <p:cTn id="81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2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20"/>
                            </p:stCondLst>
                            <p:childTnLst>
                              <p:par>
                                <p:cTn id="8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020"/>
                            </p:stCondLst>
                            <p:childTnLst>
                              <p:par>
                                <p:cTn id="10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4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40"/>
                            </p:stCondLst>
                            <p:childTnLst>
                              <p:par>
                                <p:cTn id="10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16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</a:t>
            </a:r>
            <a:r>
              <a:rPr lang="es-ES" b="1" dirty="0" smtClean="0">
                <a:solidFill>
                  <a:schemeClr val="tx2"/>
                </a:solidFill>
              </a:rPr>
              <a:t>Misión: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85786" y="2143116"/>
            <a:ext cx="72866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Desde su creación, MAGTEL Renovables apuesta por el desarrollo sostenible, la formación permanente de sus trabajadores y la constante innovación tecnológica, desde una gestión caracterizada por la responsabilidad social, la transparencia y el rigor. 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42910" y="342900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tx2"/>
                </a:solidFill>
              </a:rPr>
              <a:t>-Visión:</a:t>
            </a:r>
            <a:endParaRPr lang="es-ES" b="1" dirty="0">
              <a:solidFill>
                <a:schemeClr val="tx2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85786" y="3786190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Internacionalización de la empresa, y conseguir una diferenciación de los competidores a través de la calidad y el factor humano, valores que siempre han caracterizado al grupo.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42910" y="478632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tx2"/>
                </a:solidFill>
              </a:rPr>
              <a:t>-</a:t>
            </a:r>
            <a:r>
              <a:rPr lang="es-ES" b="1" dirty="0" smtClean="0">
                <a:solidFill>
                  <a:schemeClr val="tx2"/>
                </a:solidFill>
              </a:rPr>
              <a:t>Objetivos</a:t>
            </a:r>
            <a:endParaRPr lang="es-ES" b="1" dirty="0">
              <a:solidFill>
                <a:schemeClr val="tx2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5786" y="5143512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Ampliación del volumen de mercado a nivel nacional</a:t>
            </a:r>
          </a:p>
          <a:p>
            <a:pPr algn="just"/>
            <a:r>
              <a:rPr lang="es-ES" dirty="0" smtClean="0"/>
              <a:t>Resultados satisfactorios</a:t>
            </a:r>
          </a:p>
          <a:p>
            <a:endParaRPr lang="es-ES" dirty="0"/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457200" y="285728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accent2">
                    <a:lumMod val="50000"/>
                  </a:schemeClr>
                </a:solidFill>
                <a:ea typeface="+mj-ea"/>
                <a:cs typeface="+mj-cs"/>
              </a:rPr>
              <a:t>5</a:t>
            </a:r>
            <a:r>
              <a:rPr kumimoji="0" lang="es-ES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)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MISIÓN, VISIÓN</a:t>
            </a:r>
            <a:r>
              <a:rPr kumimoji="0" lang="es-ES" sz="3200" b="1" i="0" u="sng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 Y OBJETIVOS: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2" name="11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decisiones.jpg"/>
          <p:cNvPicPr>
            <a:picLocks noChangeAspect="1"/>
          </p:cNvPicPr>
          <p:nvPr/>
        </p:nvPicPr>
        <p:blipFill>
          <a:blip r:embed="rId2" cstate="print">
            <a:lum bright="47000" contrast="-64000"/>
          </a:blip>
          <a:stretch>
            <a:fillRect/>
          </a:stretch>
        </p:blipFill>
        <p:spPr>
          <a:xfrm>
            <a:off x="3143240" y="2285992"/>
            <a:ext cx="3143272" cy="3643338"/>
          </a:xfrm>
          <a:prstGeom prst="rect">
            <a:avLst/>
          </a:prstGeom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3174" y="6429396"/>
            <a:ext cx="3352800" cy="365125"/>
          </a:xfrm>
        </p:spPr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17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00034" y="714356"/>
            <a:ext cx="7929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dirty="0" smtClean="0"/>
              <a:t>	</a:t>
            </a:r>
          </a:p>
          <a:p>
            <a:pPr algn="just">
              <a:spcBef>
                <a:spcPct val="50000"/>
              </a:spcBef>
            </a:pPr>
            <a:endParaRPr lang="es-ES" dirty="0" smtClean="0"/>
          </a:p>
          <a:p>
            <a:pPr algn="just">
              <a:spcBef>
                <a:spcPct val="50000"/>
              </a:spcBef>
            </a:pPr>
            <a:r>
              <a:rPr lang="es-ES" dirty="0" smtClean="0"/>
              <a:t>Tanto la alta dirección como el personal operativo de trabajo rutinario deben tomar decisiones. Las distintas decisiones que toma la empresa son:</a:t>
            </a:r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9 CuadroTexto"/>
          <p:cNvSpPr txBox="1"/>
          <p:nvPr/>
        </p:nvSpPr>
        <p:spPr>
          <a:xfrm>
            <a:off x="214282" y="2285992"/>
            <a:ext cx="864399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·Las decisiones estratégicas: </a:t>
            </a:r>
            <a:r>
              <a:rPr lang="es-ES" dirty="0" smtClean="0"/>
              <a:t>Son decisiones de gran trascendencia en cuanto que definen los objetivos y las líneas de acción a seguir en la empresa. Por ello al tomar estas decisiones se requiere un alto grado de reflexión y de juicio por parte del decisor. </a:t>
            </a:r>
            <a:r>
              <a:rPr lang="es-ES" dirty="0" err="1" smtClean="0"/>
              <a:t>Ej</a:t>
            </a:r>
            <a:r>
              <a:rPr lang="es-ES" dirty="0" smtClean="0">
                <a:solidFill>
                  <a:schemeClr val="tx2"/>
                </a:solidFill>
              </a:rPr>
              <a:t>: La decisión de Magtel de lanzarse al mercado extranjero (internacionalizarse)</a:t>
            </a:r>
          </a:p>
          <a:p>
            <a:pPr algn="just">
              <a:spcBef>
                <a:spcPct val="50000"/>
              </a:spcBef>
            </a:pPr>
            <a:r>
              <a:rPr lang="es-ES" b="1" dirty="0" smtClean="0"/>
              <a:t>·Las decisiones tácticas: </a:t>
            </a:r>
            <a:r>
              <a:rPr lang="es-ES" dirty="0" smtClean="0"/>
              <a:t>Son las decisiones que se toman en el nivel intermedio de la empresa por parte de los directores de departamento. Se dan dos tipos, </a:t>
            </a:r>
            <a:r>
              <a:rPr lang="es-ES" b="1" dirty="0" smtClean="0"/>
              <a:t>táctico-coordinativas</a:t>
            </a:r>
            <a:r>
              <a:rPr lang="es-ES" dirty="0" smtClean="0"/>
              <a:t> </a:t>
            </a:r>
            <a:r>
              <a:rPr lang="es-ES" dirty="0" err="1" smtClean="0"/>
              <a:t>Ej</a:t>
            </a:r>
            <a:r>
              <a:rPr lang="es-ES" dirty="0" smtClean="0"/>
              <a:t>: </a:t>
            </a:r>
            <a:r>
              <a:rPr lang="es-ES" dirty="0" smtClean="0">
                <a:solidFill>
                  <a:schemeClr val="tx2"/>
                </a:solidFill>
              </a:rPr>
              <a:t>Las decisiones sobre la nueva campaña de publicidad de </a:t>
            </a:r>
            <a:r>
              <a:rPr lang="es-ES" dirty="0" err="1" smtClean="0">
                <a:solidFill>
                  <a:schemeClr val="tx2"/>
                </a:solidFill>
              </a:rPr>
              <a:t>Magtel</a:t>
            </a:r>
            <a:r>
              <a:rPr lang="es-ES" dirty="0" smtClean="0">
                <a:solidFill>
                  <a:schemeClr val="tx2"/>
                </a:solidFill>
              </a:rPr>
              <a:t> Renovables, </a:t>
            </a:r>
            <a:r>
              <a:rPr lang="es-ES" dirty="0" smtClean="0"/>
              <a:t>y las segundas </a:t>
            </a:r>
            <a:r>
              <a:rPr lang="es-ES" b="1" dirty="0" smtClean="0"/>
              <a:t>táctico-excepcionales</a:t>
            </a:r>
            <a:r>
              <a:rPr lang="es-ES" dirty="0" smtClean="0"/>
              <a:t> </a:t>
            </a:r>
            <a:r>
              <a:rPr lang="es-ES" dirty="0" err="1" smtClean="0"/>
              <a:t>Ej</a:t>
            </a:r>
            <a:r>
              <a:rPr lang="es-ES" dirty="0" smtClean="0"/>
              <a:t>: </a:t>
            </a:r>
            <a:r>
              <a:rPr lang="es-ES" dirty="0" smtClean="0">
                <a:solidFill>
                  <a:schemeClr val="tx2"/>
                </a:solidFill>
              </a:rPr>
              <a:t>Cuando reciben una queja de un cliente.</a:t>
            </a:r>
          </a:p>
          <a:p>
            <a:pPr>
              <a:spcBef>
                <a:spcPct val="50000"/>
              </a:spcBef>
            </a:pPr>
            <a:r>
              <a:rPr lang="es-ES" b="1" dirty="0" smtClean="0"/>
              <a:t>·Las decisiones operativas: </a:t>
            </a:r>
            <a:r>
              <a:rPr lang="es-ES" dirty="0" smtClean="0"/>
              <a:t>Son las que se toman en el más bajo. Estas decisiones son repetitivas por lo que la información necesaria para tomar la decisión es fácilmente disponible. </a:t>
            </a:r>
            <a:r>
              <a:rPr lang="es-ES" dirty="0" err="1" smtClean="0"/>
              <a:t>Ej</a:t>
            </a:r>
            <a:r>
              <a:rPr lang="es-ES" dirty="0" smtClean="0">
                <a:solidFill>
                  <a:schemeClr val="tx2"/>
                </a:solidFill>
              </a:rPr>
              <a:t>: La programación diaria en el diseño del nuevo proyecto solar en La Rambla.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pPr algn="just"/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457200" y="285728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6</a:t>
            </a:r>
            <a:r>
              <a:rPr kumimoji="0" lang="es-ES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)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TIPOS DE DECISIONES: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2" name="11 Botón de acción: Personalizar">
            <a:hlinkClick r:id="rId4" action="ppaction://hlinksldjump" highlightClick="1"/>
          </p:cNvPr>
          <p:cNvSpPr/>
          <p:nvPr/>
        </p:nvSpPr>
        <p:spPr>
          <a:xfrm>
            <a:off x="7143768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Política de Calidad</a:t>
            </a:r>
          </a:p>
        </p:txBody>
      </p:sp>
      <p:sp>
        <p:nvSpPr>
          <p:cNvPr id="14" name="13 Botón de acción: Personalizar">
            <a:hlinkClick r:id="rId5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politi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4143380"/>
            <a:ext cx="6191250" cy="2714644"/>
          </a:xfrm>
          <a:prstGeom prst="rect">
            <a:avLst/>
          </a:prstGeom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18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785786" y="3143248"/>
            <a:ext cx="79296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pPr algn="just"/>
            <a:r>
              <a:rPr lang="es-ES" dirty="0" smtClean="0"/>
              <a:t>En MAGTEL trabajan para impulsar una Cultura de Calidad basada en los principios de honestidad, liderazgo, flexibilidad, desarrollo de los recursos humanos, solidaridad, compromiso de mejora y seguridad en todos sus proyectos.</a:t>
            </a:r>
          </a:p>
          <a:p>
            <a:pPr algn="just"/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2" name="1 Título"/>
          <p:cNvSpPr txBox="1">
            <a:spLocks/>
          </p:cNvSpPr>
          <p:nvPr/>
        </p:nvSpPr>
        <p:spPr>
          <a:xfrm>
            <a:off x="457200" y="142852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6)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POLÍTICA DE CALIDAD: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9" name="8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85786" y="1357298"/>
            <a:ext cx="75009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Su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Política de Calidad</a:t>
            </a:r>
            <a:r>
              <a:rPr lang="es-ES" dirty="0" smtClean="0"/>
              <a:t> se manifiesta mediante un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firme compromiso con los clientes</a:t>
            </a:r>
            <a:r>
              <a:rPr lang="es-ES" dirty="0" smtClean="0"/>
              <a:t> para satisfacer plenamente sus requerimientos y expectativas.</a:t>
            </a:r>
          </a:p>
          <a:p>
            <a:pPr algn="just"/>
            <a:endParaRPr lang="es-ES" dirty="0" smtClean="0"/>
          </a:p>
          <a:p>
            <a:r>
              <a:rPr lang="es-ES" dirty="0" smtClean="0"/>
              <a:t>Todas las empresas que conforman MAGTEL disponen ya de un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Sistema Integrado de Gestión</a:t>
            </a:r>
            <a:r>
              <a:rPr lang="es-ES" dirty="0" smtClean="0"/>
              <a:t> que contempla las actividades de Prevención de Riesgos Laborales, Calidad y Medio Ambiente, estando certificadas según</a:t>
            </a:r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785786" y="3286124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hlinkClick r:id="rId5" action="ppaction://hlinksldjump"/>
              </a:rPr>
              <a:t>normativa vigente.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(certificados de MAGTEL renovables)</a:t>
            </a:r>
            <a:endParaRPr lang="es-ES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8" y="142852"/>
            <a:ext cx="8929718" cy="1500198"/>
          </a:xfrm>
        </p:spPr>
        <p:txBody>
          <a:bodyPr>
            <a:noAutofit/>
          </a:bodyPr>
          <a:lstStyle/>
          <a:p>
            <a:pPr algn="ctr"/>
            <a:r>
              <a:rPr lang="es-ES" sz="4600" b="1" u="sng" dirty="0" smtClean="0">
                <a:latin typeface="+mn-lt"/>
              </a:rPr>
              <a:t>ELEMENTOS ESTRUCTURALES:</a:t>
            </a:r>
            <a:endParaRPr lang="es-ES" sz="4600" b="1" u="sng" dirty="0">
              <a:latin typeface="+mn-lt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smtClean="0"/>
              <a:t>Magtel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19</a:t>
            </a:fld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1142976" y="1714488"/>
            <a:ext cx="721523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8)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Organigrama y análisis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9)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3" action="ppaction://hlinksldjump"/>
              </a:rPr>
              <a:t>Descripción de los puestos de trabajo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  ·10)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hlinkClick r:id="rId4" action="ppaction://hlinksldjump"/>
              </a:rPr>
              <a:t>Organigrafo</a:t>
            </a:r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11)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5" action="ppaction://hlinksldjump"/>
              </a:rPr>
              <a:t>Análisis de procesos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12)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6" action="ppaction://hlinksldjump"/>
              </a:rPr>
              <a:t>Análisis de la cultura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13)</a:t>
            </a:r>
            <a:r>
              <a:rPr lang="es-ES" sz="2000" b="1" u="sng" dirty="0" err="1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Core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 Business </a:t>
            </a:r>
          </a:p>
          <a:p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.  14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hlinkClick r:id="rId8" action="ppaction://hlinksldjump"/>
              </a:rPr>
              <a:t>)</a:t>
            </a:r>
            <a:r>
              <a:rPr lang="es-ES" sz="2000" b="1" u="sng" dirty="0" err="1" smtClean="0">
                <a:solidFill>
                  <a:schemeClr val="accent2">
                    <a:lumMod val="50000"/>
                  </a:schemeClr>
                </a:solidFill>
                <a:hlinkClick r:id="rId8" action="ppaction://hlinksldjump"/>
              </a:rPr>
              <a:t>Outsourcing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dirty="0"/>
          </a:p>
        </p:txBody>
      </p:sp>
      <p:pic>
        <p:nvPicPr>
          <p:cNvPr id="6" name="5 Imagen" descr="fond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6 Botón de acción: Personalizar">
            <a:hlinkClick r:id="rId10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Atrás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6" y="0"/>
            <a:ext cx="915352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Magtel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</a:t>
            </a:fld>
            <a:endParaRPr lang="es-ES"/>
          </a:p>
        </p:txBody>
      </p:sp>
      <p:pic>
        <p:nvPicPr>
          <p:cNvPr id="1026" name="Picture 2" descr="http://www.magtelrenovables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3571868" y="1857364"/>
            <a:ext cx="2143140" cy="8572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 redondeado">
            <a:hlinkClick r:id="rId5" action="ppaction://hlinksldjump"/>
          </p:cNvPr>
          <p:cNvSpPr/>
          <p:nvPr/>
        </p:nvSpPr>
        <p:spPr>
          <a:xfrm>
            <a:off x="6215074" y="3643314"/>
            <a:ext cx="2143140" cy="8572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 redondeado">
            <a:hlinkClick r:id="rId6" action="ppaction://hlinksldjump"/>
          </p:cNvPr>
          <p:cNvSpPr/>
          <p:nvPr/>
        </p:nvSpPr>
        <p:spPr>
          <a:xfrm>
            <a:off x="857224" y="3643314"/>
            <a:ext cx="2143140" cy="8572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3786182" y="1928802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hlinkClick r:id="rId4" action="ppaction://hlinksldjump"/>
              </a:rPr>
              <a:t>Análisis </a:t>
            </a:r>
          </a:p>
          <a:p>
            <a:pPr algn="ctr"/>
            <a:r>
              <a:rPr lang="es-ES" b="1" dirty="0" smtClean="0">
                <a:solidFill>
                  <a:schemeClr val="bg1"/>
                </a:solidFill>
                <a:hlinkClick r:id="rId4" action="ppaction://hlinksldjump"/>
              </a:rPr>
              <a:t>Descriptivo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000100" y="3714752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hlinkClick r:id="rId6" action="ppaction://hlinksldjump"/>
              </a:rPr>
              <a:t>Elementos</a:t>
            </a:r>
          </a:p>
          <a:p>
            <a:pPr algn="ctr"/>
            <a:r>
              <a:rPr lang="es-ES" b="1" dirty="0" smtClean="0">
                <a:solidFill>
                  <a:schemeClr val="bg1"/>
                </a:solidFill>
                <a:hlinkClick r:id="rId6" action="ppaction://hlinksldjump"/>
              </a:rPr>
              <a:t>Estructurales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357950" y="371475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hlinkClick r:id="rId5" action="ppaction://hlinksldjump"/>
              </a:rPr>
              <a:t>Factores de</a:t>
            </a:r>
          </a:p>
          <a:p>
            <a:pPr algn="ctr"/>
            <a:r>
              <a:rPr lang="es-ES" b="1" dirty="0" smtClean="0">
                <a:solidFill>
                  <a:schemeClr val="bg1"/>
                </a:solidFill>
                <a:hlinkClick r:id="rId5" action="ppaction://hlinksldjump"/>
              </a:rPr>
              <a:t>Contingencia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3" name="12 Rectángulo redondeado">
            <a:hlinkClick r:id="rId7" action="ppaction://hlinksldjump"/>
          </p:cNvPr>
          <p:cNvSpPr/>
          <p:nvPr/>
        </p:nvSpPr>
        <p:spPr>
          <a:xfrm>
            <a:off x="3643306" y="5214950"/>
            <a:ext cx="2143140" cy="8572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>
            <a:hlinkClick r:id="rId7" action="ppaction://hlinksldjump"/>
          </p:cNvPr>
          <p:cNvSpPr txBox="1"/>
          <p:nvPr/>
        </p:nvSpPr>
        <p:spPr>
          <a:xfrm>
            <a:off x="3857620" y="5286388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hlinkClick r:id="rId7" action="ppaction://hlinksldjump"/>
              </a:rPr>
              <a:t>Configuración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smtClean="0">
                <a:solidFill>
                  <a:schemeClr val="bg1"/>
                </a:solidFill>
                <a:hlinkClick r:id="rId7" action="ppaction://hlinksldjump"/>
              </a:rPr>
              <a:t>Organizativa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5" name="14 Llamada de flecha cuádruple"/>
          <p:cNvSpPr/>
          <p:nvPr/>
        </p:nvSpPr>
        <p:spPr>
          <a:xfrm>
            <a:off x="3286116" y="3000372"/>
            <a:ext cx="2786082" cy="1928826"/>
          </a:xfrm>
          <a:prstGeom prst="quadArrowCallou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hlinkClick r:id="rId8" action="ppaction://hlinksldjump"/>
              </a:rPr>
              <a:t>Bibliografía</a:t>
            </a: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/>
      <p:bldP spid="11" grpId="0"/>
      <p:bldP spid="12" grpId="0"/>
      <p:bldP spid="13" grpId="0" animBg="1"/>
      <p:bldP spid="14" grpId="0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20</a:t>
            </a:fld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500034" y="171448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285720" y="-214330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8)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ORGANIGRAMA DE RENOVABLES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214414" y="1571612"/>
            <a:ext cx="1785950" cy="785818"/>
          </a:xfrm>
          <a:prstGeom prst="rect">
            <a:avLst/>
          </a:prstGeom>
          <a:gradFill flip="none" rotWithShape="1">
            <a:gsLst>
              <a:gs pos="0">
                <a:srgbClr val="DD3D1D">
                  <a:tint val="66000"/>
                  <a:satMod val="160000"/>
                </a:srgbClr>
              </a:gs>
              <a:gs pos="50000">
                <a:srgbClr val="DD3D1D">
                  <a:tint val="44500"/>
                  <a:satMod val="160000"/>
                </a:srgbClr>
              </a:gs>
              <a:gs pos="100000">
                <a:srgbClr val="DD3D1D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CuadroTexto"/>
          <p:cNvSpPr txBox="1"/>
          <p:nvPr/>
        </p:nvSpPr>
        <p:spPr>
          <a:xfrm>
            <a:off x="1357290" y="1643050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chemeClr val="accent2">
                    <a:lumMod val="50000"/>
                  </a:schemeClr>
                </a:solidFill>
              </a:rPr>
              <a:t>Secretaria de dirección</a:t>
            </a:r>
            <a:endParaRPr lang="es-E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71438" y="3929066"/>
            <a:ext cx="1357290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accent2">
                    <a:lumMod val="50000"/>
                  </a:schemeClr>
                </a:solidFill>
              </a:rPr>
              <a:t>Subdirector  técnico</a:t>
            </a:r>
            <a:endParaRPr lang="es-E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8286808" y="5429264"/>
            <a:ext cx="857224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accent2">
                    <a:lumMod val="50000"/>
                  </a:schemeClr>
                </a:solidFill>
              </a:rPr>
              <a:t>Gestión obra</a:t>
            </a:r>
          </a:p>
        </p:txBody>
      </p:sp>
      <p:sp>
        <p:nvSpPr>
          <p:cNvPr id="36" name="35 Rectángulo"/>
          <p:cNvSpPr/>
          <p:nvPr/>
        </p:nvSpPr>
        <p:spPr>
          <a:xfrm>
            <a:off x="1000100" y="5429264"/>
            <a:ext cx="714380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Eólica</a:t>
            </a:r>
            <a:endParaRPr lang="es-E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3643306" y="3714752"/>
            <a:ext cx="1785950" cy="7858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accent2">
                    <a:lumMod val="50000"/>
                  </a:schemeClr>
                </a:solidFill>
              </a:rPr>
              <a:t>Responsable tesorería y control de gestión</a:t>
            </a:r>
            <a:endParaRPr lang="es-E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1" name="40 Rectángulo"/>
          <p:cNvSpPr/>
          <p:nvPr/>
        </p:nvSpPr>
        <p:spPr>
          <a:xfrm>
            <a:off x="6500826" y="3857628"/>
            <a:ext cx="171451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accent2">
                    <a:lumMod val="50000"/>
                  </a:schemeClr>
                </a:solidFill>
              </a:rPr>
              <a:t>Responsable contabilidad</a:t>
            </a:r>
            <a:endParaRPr lang="es-E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2" name="41 Rectángulo"/>
          <p:cNvSpPr/>
          <p:nvPr/>
        </p:nvSpPr>
        <p:spPr>
          <a:xfrm>
            <a:off x="785786" y="6215082"/>
            <a:ext cx="1071570" cy="35719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Técnicos(2</a:t>
            </a:r>
            <a:r>
              <a:rPr lang="es-ES" sz="1400" dirty="0" smtClean="0">
                <a:solidFill>
                  <a:schemeClr val="tx1"/>
                </a:solidFill>
              </a:rPr>
              <a:t>)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43" name="42 Rectángulo"/>
          <p:cNvSpPr/>
          <p:nvPr/>
        </p:nvSpPr>
        <p:spPr>
          <a:xfrm>
            <a:off x="2143108" y="6215082"/>
            <a:ext cx="857256" cy="35719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Técnico</a:t>
            </a:r>
            <a:endParaRPr lang="es-E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66" name="65 Conector recto"/>
          <p:cNvCxnSpPr/>
          <p:nvPr/>
        </p:nvCxnSpPr>
        <p:spPr>
          <a:xfrm rot="10800000">
            <a:off x="1571604" y="2643182"/>
            <a:ext cx="242889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87 Rectángulo"/>
          <p:cNvSpPr/>
          <p:nvPr/>
        </p:nvSpPr>
        <p:spPr>
          <a:xfrm>
            <a:off x="2000232" y="3857628"/>
            <a:ext cx="1428760" cy="6429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accent2">
                    <a:lumMod val="50000"/>
                  </a:schemeClr>
                </a:solidFill>
              </a:rPr>
              <a:t>Responsable comercial</a:t>
            </a:r>
            <a:endParaRPr lang="es-E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90" name="89 Conector recto"/>
          <p:cNvCxnSpPr/>
          <p:nvPr/>
        </p:nvCxnSpPr>
        <p:spPr>
          <a:xfrm rot="10800000">
            <a:off x="1428760" y="4143380"/>
            <a:ext cx="5714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97 Conector recto"/>
          <p:cNvCxnSpPr/>
          <p:nvPr/>
        </p:nvCxnSpPr>
        <p:spPr>
          <a:xfrm rot="5400000">
            <a:off x="1358084" y="285670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>
            <a:off x="1071538" y="2928934"/>
            <a:ext cx="1143008" cy="642942"/>
          </a:xfrm>
          <a:prstGeom prst="rect">
            <a:avLst/>
          </a:prstGeom>
          <a:gradFill flip="none" rotWithShape="1">
            <a:gsLst>
              <a:gs pos="0">
                <a:srgbClr val="DD3D1D">
                  <a:tint val="66000"/>
                  <a:satMod val="160000"/>
                </a:srgbClr>
              </a:gs>
              <a:gs pos="50000">
                <a:srgbClr val="DD3D1D">
                  <a:tint val="44500"/>
                  <a:satMod val="160000"/>
                </a:srgbClr>
              </a:gs>
              <a:gs pos="100000">
                <a:srgbClr val="DD3D1D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CuadroTexto"/>
          <p:cNvSpPr txBox="1"/>
          <p:nvPr/>
        </p:nvSpPr>
        <p:spPr>
          <a:xfrm>
            <a:off x="1142976" y="2928934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hlinkClick r:id="rId3" action="ppaction://hlinksldjump"/>
              </a:rPr>
              <a:t>Director técnico</a:t>
            </a:r>
            <a:endParaRPr lang="es-ES" dirty="0"/>
          </a:p>
        </p:txBody>
      </p:sp>
      <p:cxnSp>
        <p:nvCxnSpPr>
          <p:cNvPr id="102" name="101 Conector recto"/>
          <p:cNvCxnSpPr/>
          <p:nvPr/>
        </p:nvCxnSpPr>
        <p:spPr>
          <a:xfrm rot="5400000">
            <a:off x="1285852" y="3857628"/>
            <a:ext cx="571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102 Rectángulo"/>
          <p:cNvSpPr/>
          <p:nvPr/>
        </p:nvSpPr>
        <p:spPr>
          <a:xfrm>
            <a:off x="4857752" y="1643050"/>
            <a:ext cx="1928826" cy="642942"/>
          </a:xfrm>
          <a:prstGeom prst="rect">
            <a:avLst/>
          </a:prstGeom>
          <a:gradFill flip="none" rotWithShape="1">
            <a:gsLst>
              <a:gs pos="0">
                <a:srgbClr val="DD3D1D">
                  <a:tint val="66000"/>
                  <a:satMod val="160000"/>
                </a:srgbClr>
              </a:gs>
              <a:gs pos="50000">
                <a:srgbClr val="DD3D1D">
                  <a:tint val="44500"/>
                  <a:satMod val="160000"/>
                </a:srgbClr>
              </a:gs>
              <a:gs pos="100000">
                <a:srgbClr val="DD3D1D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5" name="104 Conector recto"/>
          <p:cNvCxnSpPr>
            <a:stCxn id="103" idx="1"/>
            <a:endCxn id="17" idx="3"/>
          </p:cNvCxnSpPr>
          <p:nvPr/>
        </p:nvCxnSpPr>
        <p:spPr>
          <a:xfrm rot="10800000">
            <a:off x="3000364" y="1964521"/>
            <a:ext cx="18573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105 CuadroTexto"/>
          <p:cNvSpPr txBox="1"/>
          <p:nvPr/>
        </p:nvSpPr>
        <p:spPr>
          <a:xfrm>
            <a:off x="4929190" y="1785926"/>
            <a:ext cx="1785950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228600"/>
          </a:sp3d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chemeClr val="accent2">
                    <a:lumMod val="50000"/>
                  </a:schemeClr>
                </a:solidFill>
              </a:rPr>
              <a:t>Asesor Finanzas</a:t>
            </a:r>
            <a:endParaRPr lang="es-E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08" name="107 Conector recto"/>
          <p:cNvCxnSpPr/>
          <p:nvPr/>
        </p:nvCxnSpPr>
        <p:spPr>
          <a:xfrm>
            <a:off x="4000496" y="2643182"/>
            <a:ext cx="20002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111 Conector recto"/>
          <p:cNvCxnSpPr/>
          <p:nvPr/>
        </p:nvCxnSpPr>
        <p:spPr>
          <a:xfrm rot="5400000">
            <a:off x="5822959" y="282098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13 Conector recto"/>
          <p:cNvCxnSpPr>
            <a:stCxn id="40" idx="3"/>
            <a:endCxn id="41" idx="1"/>
          </p:cNvCxnSpPr>
          <p:nvPr/>
        </p:nvCxnSpPr>
        <p:spPr>
          <a:xfrm>
            <a:off x="5429256" y="4107661"/>
            <a:ext cx="10715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120 Conector recto"/>
          <p:cNvCxnSpPr/>
          <p:nvPr/>
        </p:nvCxnSpPr>
        <p:spPr>
          <a:xfrm rot="5400000">
            <a:off x="3643306" y="2357430"/>
            <a:ext cx="7143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Rectángulo"/>
          <p:cNvSpPr/>
          <p:nvPr/>
        </p:nvSpPr>
        <p:spPr>
          <a:xfrm>
            <a:off x="4929190" y="2786058"/>
            <a:ext cx="1785950" cy="857256"/>
          </a:xfrm>
          <a:prstGeom prst="rect">
            <a:avLst/>
          </a:prstGeom>
          <a:gradFill flip="none" rotWithShape="1">
            <a:gsLst>
              <a:gs pos="0">
                <a:srgbClr val="DD3D1D">
                  <a:tint val="66000"/>
                  <a:satMod val="160000"/>
                </a:srgbClr>
              </a:gs>
              <a:gs pos="50000">
                <a:srgbClr val="DD3D1D">
                  <a:tint val="44500"/>
                  <a:satMod val="160000"/>
                </a:srgbClr>
              </a:gs>
              <a:gs pos="100000">
                <a:srgbClr val="DD3D1D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hlinkClick r:id="rId4" action="ppaction://hlinksldjump"/>
              </a:rPr>
              <a:t>Director administración y finanzas</a:t>
            </a:r>
            <a:endParaRPr lang="es-ES" dirty="0"/>
          </a:p>
        </p:txBody>
      </p:sp>
      <p:cxnSp>
        <p:nvCxnSpPr>
          <p:cNvPr id="143" name="142 Conector recto"/>
          <p:cNvCxnSpPr/>
          <p:nvPr/>
        </p:nvCxnSpPr>
        <p:spPr>
          <a:xfrm rot="5400000">
            <a:off x="5786446" y="3857628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144 Rectángulo"/>
          <p:cNvSpPr/>
          <p:nvPr/>
        </p:nvSpPr>
        <p:spPr>
          <a:xfrm>
            <a:off x="6286512" y="4643446"/>
            <a:ext cx="2000264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Administrativo</a:t>
            </a:r>
            <a:endParaRPr lang="es-E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47" name="146 Conector recto"/>
          <p:cNvCxnSpPr/>
          <p:nvPr/>
        </p:nvCxnSpPr>
        <p:spPr>
          <a:xfrm rot="5400000">
            <a:off x="6929454" y="4500570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154 Conector recto"/>
          <p:cNvCxnSpPr/>
          <p:nvPr/>
        </p:nvCxnSpPr>
        <p:spPr>
          <a:xfrm rot="5400000" flipH="1" flipV="1">
            <a:off x="3571868" y="1714488"/>
            <a:ext cx="857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357554" y="1071546"/>
            <a:ext cx="1285884" cy="642942"/>
          </a:xfrm>
          <a:prstGeom prst="rect">
            <a:avLst/>
          </a:prstGeom>
          <a:gradFill flip="none" rotWithShape="1">
            <a:gsLst>
              <a:gs pos="0">
                <a:srgbClr val="DD3D1D">
                  <a:tint val="66000"/>
                  <a:satMod val="160000"/>
                </a:srgbClr>
              </a:gs>
              <a:gs pos="50000">
                <a:srgbClr val="DD3D1D">
                  <a:tint val="44500"/>
                  <a:satMod val="160000"/>
                </a:srgbClr>
              </a:gs>
              <a:gs pos="100000">
                <a:srgbClr val="DD3D1D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3428992" y="1071546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hlinkClick r:id="rId5" action="ppaction://hlinksldjump"/>
              </a:rPr>
              <a:t>Director general</a:t>
            </a:r>
            <a:endParaRPr lang="es-ES" dirty="0" smtClean="0"/>
          </a:p>
        </p:txBody>
      </p:sp>
      <p:cxnSp>
        <p:nvCxnSpPr>
          <p:cNvPr id="157" name="156 Conector recto"/>
          <p:cNvCxnSpPr/>
          <p:nvPr/>
        </p:nvCxnSpPr>
        <p:spPr>
          <a:xfrm rot="10800000">
            <a:off x="285720" y="5143512"/>
            <a:ext cx="84296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160 Conector recto"/>
          <p:cNvCxnSpPr>
            <a:endCxn id="26" idx="0"/>
          </p:cNvCxnSpPr>
          <p:nvPr/>
        </p:nvCxnSpPr>
        <p:spPr>
          <a:xfrm rot="16200000" flipH="1">
            <a:off x="8572536" y="5286380"/>
            <a:ext cx="285752" cy="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164 Conector recto"/>
          <p:cNvCxnSpPr/>
          <p:nvPr/>
        </p:nvCxnSpPr>
        <p:spPr>
          <a:xfrm rot="5400000">
            <a:off x="7322363" y="5322107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Rectángulo"/>
          <p:cNvSpPr/>
          <p:nvPr/>
        </p:nvSpPr>
        <p:spPr>
          <a:xfrm>
            <a:off x="7143768" y="5429264"/>
            <a:ext cx="1071570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accent2">
                    <a:lumMod val="50000"/>
                  </a:schemeClr>
                </a:solidFill>
              </a:rPr>
              <a:t>Estructuras</a:t>
            </a:r>
          </a:p>
        </p:txBody>
      </p:sp>
      <p:cxnSp>
        <p:nvCxnSpPr>
          <p:cNvPr id="167" name="166 Conector recto"/>
          <p:cNvCxnSpPr/>
          <p:nvPr/>
        </p:nvCxnSpPr>
        <p:spPr>
          <a:xfrm rot="5400000">
            <a:off x="6357950" y="5357826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Rectángulo"/>
          <p:cNvSpPr/>
          <p:nvPr/>
        </p:nvSpPr>
        <p:spPr>
          <a:xfrm>
            <a:off x="6215074" y="5429264"/>
            <a:ext cx="857256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accent2">
                    <a:lumMod val="50000"/>
                  </a:schemeClr>
                </a:solidFill>
              </a:rPr>
              <a:t>Manteni</a:t>
            </a:r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-miento</a:t>
            </a:r>
          </a:p>
        </p:txBody>
      </p:sp>
      <p:cxnSp>
        <p:nvCxnSpPr>
          <p:cNvPr id="169" name="168 Conector recto"/>
          <p:cNvCxnSpPr/>
          <p:nvPr/>
        </p:nvCxnSpPr>
        <p:spPr>
          <a:xfrm rot="5400000">
            <a:off x="5464975" y="5393545"/>
            <a:ext cx="5000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170 Conector recto"/>
          <p:cNvCxnSpPr/>
          <p:nvPr/>
        </p:nvCxnSpPr>
        <p:spPr>
          <a:xfrm rot="5400000">
            <a:off x="4250529" y="5322107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4143372" y="5429264"/>
            <a:ext cx="857256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Biomasa</a:t>
            </a:r>
          </a:p>
        </p:txBody>
      </p:sp>
      <p:cxnSp>
        <p:nvCxnSpPr>
          <p:cNvPr id="173" name="172 Conector recto"/>
          <p:cNvCxnSpPr/>
          <p:nvPr/>
        </p:nvCxnSpPr>
        <p:spPr>
          <a:xfrm rot="5400000">
            <a:off x="3500430" y="5357826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Rectángulo"/>
          <p:cNvSpPr/>
          <p:nvPr/>
        </p:nvSpPr>
        <p:spPr>
          <a:xfrm>
            <a:off x="3000364" y="5429264"/>
            <a:ext cx="1071570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Hidráulica</a:t>
            </a:r>
          </a:p>
        </p:txBody>
      </p:sp>
      <p:cxnSp>
        <p:nvCxnSpPr>
          <p:cNvPr id="175" name="174 Conector recto"/>
          <p:cNvCxnSpPr/>
          <p:nvPr/>
        </p:nvCxnSpPr>
        <p:spPr>
          <a:xfrm rot="5400000">
            <a:off x="1964513" y="5322107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Rectángulo"/>
          <p:cNvSpPr/>
          <p:nvPr/>
        </p:nvSpPr>
        <p:spPr>
          <a:xfrm>
            <a:off x="1785918" y="5429264"/>
            <a:ext cx="1143008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Fotovoltaica</a:t>
            </a:r>
          </a:p>
        </p:txBody>
      </p:sp>
      <p:cxnSp>
        <p:nvCxnSpPr>
          <p:cNvPr id="177" name="176 Conector recto"/>
          <p:cNvCxnSpPr/>
          <p:nvPr/>
        </p:nvCxnSpPr>
        <p:spPr>
          <a:xfrm rot="5400000">
            <a:off x="1357290" y="5286388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178 Conector recto"/>
          <p:cNvCxnSpPr/>
          <p:nvPr/>
        </p:nvCxnSpPr>
        <p:spPr>
          <a:xfrm rot="5400000">
            <a:off x="71406" y="5357826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Rectángulo"/>
          <p:cNvSpPr/>
          <p:nvPr/>
        </p:nvSpPr>
        <p:spPr>
          <a:xfrm>
            <a:off x="-32" y="5429264"/>
            <a:ext cx="928694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Medio ambiente</a:t>
            </a:r>
            <a:endParaRPr lang="es-E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81" name="180 Conector recto"/>
          <p:cNvCxnSpPr/>
          <p:nvPr/>
        </p:nvCxnSpPr>
        <p:spPr>
          <a:xfrm rot="16200000" flipH="1">
            <a:off x="357159" y="4786323"/>
            <a:ext cx="714380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185 Conector recto"/>
          <p:cNvCxnSpPr/>
          <p:nvPr/>
        </p:nvCxnSpPr>
        <p:spPr>
          <a:xfrm rot="5400000">
            <a:off x="1106463" y="6036487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189 Conector recto"/>
          <p:cNvCxnSpPr/>
          <p:nvPr/>
        </p:nvCxnSpPr>
        <p:spPr>
          <a:xfrm rot="5400000">
            <a:off x="2357422" y="6000768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193 Conector recto"/>
          <p:cNvCxnSpPr/>
          <p:nvPr/>
        </p:nvCxnSpPr>
        <p:spPr>
          <a:xfrm rot="5400000">
            <a:off x="5393537" y="6036487"/>
            <a:ext cx="6429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183 Rectángulo"/>
          <p:cNvSpPr/>
          <p:nvPr/>
        </p:nvSpPr>
        <p:spPr>
          <a:xfrm>
            <a:off x="5286380" y="6215082"/>
            <a:ext cx="857256" cy="35719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Técnico</a:t>
            </a:r>
            <a:endParaRPr lang="es-E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5072066" y="5429264"/>
            <a:ext cx="1071570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err="1" smtClean="0">
                <a:solidFill>
                  <a:schemeClr val="accent2">
                    <a:lumMod val="50000"/>
                  </a:schemeClr>
                </a:solidFill>
              </a:rPr>
              <a:t>Termosolar</a:t>
            </a:r>
            <a:endParaRPr lang="es-ES" sz="1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98" name="197 Conector recto"/>
          <p:cNvCxnSpPr/>
          <p:nvPr/>
        </p:nvCxnSpPr>
        <p:spPr>
          <a:xfrm rot="5400000">
            <a:off x="8501090" y="6072206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182 Rectángulo"/>
          <p:cNvSpPr/>
          <p:nvPr/>
        </p:nvSpPr>
        <p:spPr>
          <a:xfrm>
            <a:off x="8215338" y="6215082"/>
            <a:ext cx="857256" cy="35719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contourW="19050">
            <a:bevelT w="228600"/>
            <a:bevelB w="22860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2">
                    <a:lumMod val="50000"/>
                  </a:schemeClr>
                </a:solidFill>
              </a:rPr>
              <a:t>Técnico</a:t>
            </a:r>
            <a:endParaRPr lang="es-E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1" name="60 Botón de acción: Personalizar">
            <a:hlinkClick r:id="rId6" action="ppaction://hlinksldjump" highlightClick="1"/>
          </p:cNvPr>
          <p:cNvSpPr/>
          <p:nvPr/>
        </p:nvSpPr>
        <p:spPr>
          <a:xfrm>
            <a:off x="71406" y="6286520"/>
            <a:ext cx="642942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62" name="61 Flecha curvada hacia arriba">
            <a:hlinkClick r:id="rId7" action="ppaction://hlinksldjump"/>
          </p:cNvPr>
          <p:cNvSpPr/>
          <p:nvPr/>
        </p:nvSpPr>
        <p:spPr>
          <a:xfrm>
            <a:off x="6929454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3" name="62 Rectángulo"/>
          <p:cNvSpPr/>
          <p:nvPr/>
        </p:nvSpPr>
        <p:spPr>
          <a:xfrm>
            <a:off x="7429520" y="1428736"/>
            <a:ext cx="142876" cy="142876"/>
          </a:xfrm>
          <a:prstGeom prst="rect">
            <a:avLst/>
          </a:prstGeom>
          <a:gradFill flip="none" rotWithShape="1">
            <a:gsLst>
              <a:gs pos="0">
                <a:srgbClr val="DD3D1D">
                  <a:tint val="66000"/>
                  <a:satMod val="160000"/>
                </a:srgbClr>
              </a:gs>
              <a:gs pos="50000">
                <a:srgbClr val="DD3D1D">
                  <a:tint val="44500"/>
                  <a:satMod val="160000"/>
                </a:srgbClr>
              </a:gs>
              <a:gs pos="100000">
                <a:srgbClr val="DD3D1D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63 Rectángulo"/>
          <p:cNvSpPr/>
          <p:nvPr/>
        </p:nvSpPr>
        <p:spPr>
          <a:xfrm>
            <a:off x="7429520" y="1714488"/>
            <a:ext cx="142876" cy="14287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65" name="64 Rectángulo"/>
          <p:cNvSpPr/>
          <p:nvPr/>
        </p:nvSpPr>
        <p:spPr>
          <a:xfrm>
            <a:off x="7429520" y="1928802"/>
            <a:ext cx="142876" cy="21431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67" name="66 CuadroTexto"/>
          <p:cNvSpPr txBox="1"/>
          <p:nvPr/>
        </p:nvSpPr>
        <p:spPr>
          <a:xfrm>
            <a:off x="7572396" y="128586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1º nivel</a:t>
            </a:r>
            <a:endParaRPr lang="es-ES" dirty="0"/>
          </a:p>
        </p:txBody>
      </p:sp>
      <p:sp>
        <p:nvSpPr>
          <p:cNvPr id="68" name="67 CuadroTexto"/>
          <p:cNvSpPr txBox="1"/>
          <p:nvPr/>
        </p:nvSpPr>
        <p:spPr>
          <a:xfrm>
            <a:off x="7572396" y="157161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2º nivel</a:t>
            </a:r>
            <a:endParaRPr lang="es-ES" dirty="0"/>
          </a:p>
        </p:txBody>
      </p:sp>
      <p:sp>
        <p:nvSpPr>
          <p:cNvPr id="69" name="68 CuadroTexto"/>
          <p:cNvSpPr txBox="1"/>
          <p:nvPr/>
        </p:nvSpPr>
        <p:spPr>
          <a:xfrm>
            <a:off x="7572396" y="185736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3º nivel</a:t>
            </a: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6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5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1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4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0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3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9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2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1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4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0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500"/>
                            </p:stCondLst>
                            <p:childTnLst>
                              <p:par>
                                <p:cTn id="1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9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4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9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4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9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4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4500"/>
                            </p:stCondLst>
                            <p:childTnLst>
                              <p:par>
                                <p:cTn id="19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3" grpId="0" animBg="1"/>
      <p:bldP spid="26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88" grpId="0" animBg="1"/>
      <p:bldP spid="21" grpId="0" animBg="1"/>
      <p:bldP spid="22" grpId="0"/>
      <p:bldP spid="103" grpId="0" animBg="1"/>
      <p:bldP spid="106" grpId="0"/>
      <p:bldP spid="31" grpId="0" animBg="1"/>
      <p:bldP spid="145" grpId="0" animBg="1"/>
      <p:bldP spid="12" grpId="0" animBg="1"/>
      <p:bldP spid="14" grpId="0"/>
      <p:bldP spid="25" grpId="0" animBg="1"/>
      <p:bldP spid="32" grpId="0" animBg="1"/>
      <p:bldP spid="38" grpId="0" animBg="1"/>
      <p:bldP spid="34" grpId="0" animBg="1"/>
      <p:bldP spid="35" grpId="0" animBg="1"/>
      <p:bldP spid="37" grpId="0" animBg="1"/>
      <p:bldP spid="184" grpId="0" animBg="1"/>
      <p:bldP spid="33" grpId="0" animBg="1"/>
      <p:bldP spid="183" grpId="0" animBg="1"/>
      <p:bldP spid="63" grpId="0" animBg="1"/>
      <p:bldP spid="64" grpId="0" animBg="1"/>
      <p:bldP spid="65" grpId="0" animBg="1"/>
      <p:bldP spid="67" grpId="0"/>
      <p:bldP spid="68" grpId="0"/>
      <p:bldP spid="6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21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1" name="1 Título"/>
          <p:cNvSpPr txBox="1">
            <a:spLocks/>
          </p:cNvSpPr>
          <p:nvPr/>
        </p:nvSpPr>
        <p:spPr>
          <a:xfrm>
            <a:off x="457200" y="-24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8)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ANÁLISIS DEL ORGANIGRAMA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1071538" y="1785926"/>
            <a:ext cx="750099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-Contamos con </a:t>
            </a:r>
            <a:r>
              <a:rPr lang="es-ES" sz="2000" b="1" dirty="0" smtClean="0">
                <a:solidFill>
                  <a:schemeClr val="tx2"/>
                </a:solidFill>
              </a:rPr>
              <a:t>tres niveles jerárquicos</a:t>
            </a:r>
            <a:r>
              <a:rPr lang="es-ES" sz="2000" dirty="0" smtClean="0">
                <a:solidFill>
                  <a:schemeClr val="tx2"/>
                </a:solidFill>
              </a:rPr>
              <a:t> </a:t>
            </a:r>
            <a:r>
              <a:rPr lang="es-ES" sz="2000" dirty="0" smtClean="0"/>
              <a:t>en la organización.</a:t>
            </a:r>
          </a:p>
          <a:p>
            <a:endParaRPr lang="es-ES" sz="2000" dirty="0" smtClean="0"/>
          </a:p>
          <a:p>
            <a:r>
              <a:rPr lang="es-ES" sz="2000" dirty="0" smtClean="0"/>
              <a:t>-Con </a:t>
            </a:r>
            <a:r>
              <a:rPr lang="es-ES" sz="2000" b="1" dirty="0" smtClean="0">
                <a:solidFill>
                  <a:schemeClr val="accent3">
                    <a:lumMod val="50000"/>
                  </a:schemeClr>
                </a:solidFill>
              </a:rPr>
              <a:t>23 puestos</a:t>
            </a:r>
            <a:r>
              <a:rPr lang="es-ES" sz="2000" dirty="0" smtClean="0"/>
              <a:t> y </a:t>
            </a:r>
            <a:r>
              <a:rPr lang="es-ES" sz="2000" b="1" dirty="0" smtClean="0">
                <a:solidFill>
                  <a:schemeClr val="accent3">
                    <a:lumMod val="50000"/>
                  </a:schemeClr>
                </a:solidFill>
              </a:rPr>
              <a:t>24 posiciones</a:t>
            </a:r>
            <a:r>
              <a:rPr lang="es-ES" sz="2000" dirty="0" smtClean="0">
                <a:solidFill>
                  <a:schemeClr val="tx2"/>
                </a:solidFill>
              </a:rPr>
              <a:t>.</a:t>
            </a:r>
          </a:p>
          <a:p>
            <a:endParaRPr lang="es-ES" sz="2000" dirty="0" smtClean="0"/>
          </a:p>
          <a:p>
            <a:r>
              <a:rPr lang="es-ES" sz="2000" dirty="0" smtClean="0"/>
              <a:t>-El </a:t>
            </a:r>
            <a:r>
              <a:rPr lang="es-ES" sz="2000" b="1" dirty="0" err="1" smtClean="0">
                <a:solidFill>
                  <a:schemeClr val="tx2"/>
                </a:solidFill>
              </a:rPr>
              <a:t>span</a:t>
            </a:r>
            <a:r>
              <a:rPr lang="es-ES" sz="2000" dirty="0" smtClean="0"/>
              <a:t> de control :</a:t>
            </a:r>
          </a:p>
          <a:p>
            <a:r>
              <a:rPr lang="es-ES" sz="2000" dirty="0" smtClean="0"/>
              <a:t>	del director general corresponde a  </a:t>
            </a:r>
            <a:r>
              <a:rPr lang="es-ES" sz="2000" b="1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</a:p>
          <a:p>
            <a:r>
              <a:rPr lang="es-ES" sz="2000" dirty="0" smtClean="0"/>
              <a:t>	del director técnico </a:t>
            </a:r>
            <a:r>
              <a:rPr lang="es-ES" sz="2000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</a:p>
          <a:p>
            <a:r>
              <a:rPr lang="es-ES" sz="2000" dirty="0" smtClean="0"/>
              <a:t>	del director de administración y finanzas  </a:t>
            </a:r>
            <a:r>
              <a:rPr lang="es-ES" sz="2000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</a:p>
          <a:p>
            <a:endParaRPr lang="es-ES" sz="2000" dirty="0" smtClean="0"/>
          </a:p>
          <a:p>
            <a:r>
              <a:rPr lang="es-ES" sz="2000" dirty="0" smtClean="0"/>
              <a:t>-El </a:t>
            </a:r>
            <a:r>
              <a:rPr lang="es-ES" sz="2000" b="1" dirty="0" err="1" smtClean="0">
                <a:solidFill>
                  <a:schemeClr val="accent3">
                    <a:lumMod val="50000"/>
                  </a:schemeClr>
                </a:solidFill>
              </a:rPr>
              <a:t>span</a:t>
            </a:r>
            <a:r>
              <a:rPr lang="es-ES" sz="2000" dirty="0" smtClean="0">
                <a:solidFill>
                  <a:schemeClr val="tx2"/>
                </a:solidFill>
              </a:rPr>
              <a:t> </a:t>
            </a:r>
            <a:r>
              <a:rPr lang="es-ES" sz="2000" dirty="0" smtClean="0"/>
              <a:t>de control </a:t>
            </a:r>
            <a:r>
              <a:rPr lang="es-ES" sz="2000" b="1" dirty="0" smtClean="0">
                <a:solidFill>
                  <a:schemeClr val="accent3">
                    <a:lumMod val="50000"/>
                  </a:schemeClr>
                </a:solidFill>
              </a:rPr>
              <a:t>medio</a:t>
            </a:r>
            <a:r>
              <a:rPr lang="es-ES" sz="2000" dirty="0" smtClean="0"/>
              <a:t> de los directivos:</a:t>
            </a:r>
          </a:p>
          <a:p>
            <a:r>
              <a:rPr lang="es-ES" sz="2000" dirty="0" smtClean="0"/>
              <a:t>	 (suma de sus </a:t>
            </a:r>
            <a:r>
              <a:rPr lang="es-ES" sz="2000" dirty="0" err="1" smtClean="0"/>
              <a:t>span</a:t>
            </a:r>
            <a:r>
              <a:rPr lang="es-ES" sz="2000" dirty="0" smtClean="0"/>
              <a:t>) 8 / 3 directivos  = </a:t>
            </a:r>
            <a:r>
              <a:rPr lang="es-ES" sz="2000" b="1" dirty="0" smtClean="0">
                <a:solidFill>
                  <a:schemeClr val="accent3">
                    <a:lumMod val="50000"/>
                  </a:schemeClr>
                </a:solidFill>
              </a:rPr>
              <a:t>2,66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10" name="9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2" name="11 Flecha curvada hacia arriba">
            <a:hlinkClick r:id="rId4" action="ppaction://hlinksldjump"/>
          </p:cNvPr>
          <p:cNvSpPr/>
          <p:nvPr/>
        </p:nvSpPr>
        <p:spPr>
          <a:xfrm rot="-10800000">
            <a:off x="7572396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214290"/>
            <a:ext cx="9001156" cy="1143000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 smtClean="0">
                <a:latin typeface="+mn-lt"/>
              </a:rPr>
              <a:t>9)</a:t>
            </a:r>
            <a:r>
              <a:rPr lang="es-ES" sz="3200" b="1" u="sng" dirty="0" smtClean="0">
                <a:latin typeface="+mn-lt"/>
              </a:rPr>
              <a:t>DESCRIPCIÓN DE PUESTOS</a:t>
            </a:r>
            <a:endParaRPr lang="es-ES" sz="3200" b="1" u="sng" dirty="0">
              <a:latin typeface="+mn-lt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err="1" smtClean="0"/>
              <a:t>Magtel</a:t>
            </a:r>
            <a:r>
              <a:rPr lang="es-ES" dirty="0" smtClean="0"/>
              <a:t>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22</a:t>
            </a:fld>
            <a:endParaRPr lang="es-ES"/>
          </a:p>
        </p:txBody>
      </p:sp>
      <p:pic>
        <p:nvPicPr>
          <p:cNvPr id="6" name="5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6 Rectángulo redondeado">
            <a:hlinkClick r:id="rId3" action="ppaction://hlinksldjump"/>
          </p:cNvPr>
          <p:cNvSpPr/>
          <p:nvPr/>
        </p:nvSpPr>
        <p:spPr>
          <a:xfrm>
            <a:off x="571472" y="2357430"/>
            <a:ext cx="2143140" cy="10715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DIRECTOR GENERAL</a:t>
            </a:r>
            <a:endParaRPr lang="es-ES" dirty="0"/>
          </a:p>
        </p:txBody>
      </p:sp>
      <p:sp>
        <p:nvSpPr>
          <p:cNvPr id="8" name="7 Rectángulo redondeado">
            <a:hlinkClick r:id="rId4" action="ppaction://hlinksldjump"/>
          </p:cNvPr>
          <p:cNvSpPr/>
          <p:nvPr/>
        </p:nvSpPr>
        <p:spPr>
          <a:xfrm>
            <a:off x="3214678" y="2357430"/>
            <a:ext cx="2643206" cy="10715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DIRECTOR ADMINISTRACIÓN Y FINANZAS</a:t>
            </a:r>
            <a:endParaRPr lang="es-ES" dirty="0"/>
          </a:p>
        </p:txBody>
      </p:sp>
      <p:sp>
        <p:nvSpPr>
          <p:cNvPr id="9" name="8 Rectángulo redondeado">
            <a:hlinkClick r:id="rId5" action="ppaction://hlinksldjump"/>
          </p:cNvPr>
          <p:cNvSpPr/>
          <p:nvPr/>
        </p:nvSpPr>
        <p:spPr>
          <a:xfrm>
            <a:off x="6357950" y="2357430"/>
            <a:ext cx="2143140" cy="10715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DIRECTOR TÉCNICO</a:t>
            </a:r>
            <a:endParaRPr lang="es-ES" dirty="0"/>
          </a:p>
        </p:txBody>
      </p:sp>
      <p:sp>
        <p:nvSpPr>
          <p:cNvPr id="10" name="9 Botón de acción: Personalizar">
            <a:hlinkClick r:id="rId6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44 0.00462 L 2.5E-6 8.97317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-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528 3.7037E-7 L -4.44444E-6 3.7037E-7 " pathEditMode="relative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19 0.00462 L 0 8.97317E-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23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214282" y="1071546"/>
            <a:ext cx="864399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-Titulo del puesto: </a:t>
            </a:r>
            <a:r>
              <a:rPr lang="es-ES" dirty="0" smtClean="0"/>
              <a:t>Director general</a:t>
            </a:r>
            <a:endParaRPr lang="es-ES" b="1" dirty="0" smtClean="0"/>
          </a:p>
          <a:p>
            <a:pPr algn="just">
              <a:lnSpc>
                <a:spcPts val="12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-Dependencia jerárquica:  </a:t>
            </a:r>
            <a:r>
              <a:rPr lang="es-ES" dirty="0" smtClean="0"/>
              <a:t>No tiene</a:t>
            </a:r>
          </a:p>
          <a:p>
            <a:pPr algn="just">
              <a:lnSpc>
                <a:spcPts val="12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-Autoridad jerárquica sobre: </a:t>
            </a:r>
            <a:r>
              <a:rPr lang="es-ES" dirty="0" smtClean="0"/>
              <a:t>El director Técnico y el Director de Administración y finanzas.</a:t>
            </a:r>
            <a:r>
              <a:rPr lang="es-ES" b="1" dirty="0" smtClean="0"/>
              <a:t> </a:t>
            </a:r>
            <a:r>
              <a:rPr lang="es-ES" dirty="0" smtClean="0"/>
              <a:t>A su vez dependen de él en posición </a:t>
            </a:r>
            <a:r>
              <a:rPr lang="es-ES" dirty="0" err="1" smtClean="0"/>
              <a:t>staff</a:t>
            </a:r>
            <a:r>
              <a:rPr lang="es-ES" dirty="0" smtClean="0"/>
              <a:t> un Asesor de Finanzas y una Secretaria de Dirección.</a:t>
            </a:r>
          </a:p>
          <a:p>
            <a:pPr algn="just">
              <a:lnSpc>
                <a:spcPts val="12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-Función específica: </a:t>
            </a:r>
            <a:r>
              <a:rPr lang="es-ES" dirty="0" smtClean="0"/>
              <a:t>Controla y dirige las actividades realizadas por la empresa. Además establece objetivos y se asegura del cumplimiento de los mismos con la finalidad de mejorar los resultados de la organización.  </a:t>
            </a:r>
          </a:p>
          <a:p>
            <a:pPr algn="just">
              <a:lnSpc>
                <a:spcPts val="12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-Actividades</a:t>
            </a:r>
            <a:r>
              <a:rPr lang="es-ES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s-ES" dirty="0" smtClean="0"/>
              <a:t>Es el responsable de controlar y supervisar las actividades que se realizan en cada uno de los departamentos. Además el director general va a estudiar ciertas variables para establecer nuevos objetivos.</a:t>
            </a:r>
          </a:p>
          <a:p>
            <a:pPr algn="just">
              <a:lnSpc>
                <a:spcPts val="1200"/>
              </a:lnSpc>
            </a:pPr>
            <a:endParaRPr lang="es-ES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-Relaciones:</a:t>
            </a:r>
          </a:p>
          <a:p>
            <a:pPr algn="just"/>
            <a:r>
              <a:rPr lang="es-ES" b="1" dirty="0" smtClean="0"/>
              <a:t>	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-Internas: </a:t>
            </a:r>
            <a:r>
              <a:rPr lang="es-ES" dirty="0" smtClean="0"/>
              <a:t>Con el resto de las empresas del grupo MAGTEL y  con sus  			            subordinados con gran frecuencia.</a:t>
            </a:r>
          </a:p>
          <a:p>
            <a:pPr algn="just"/>
            <a:r>
              <a:rPr lang="es-ES" b="1" dirty="0" smtClean="0"/>
              <a:t>	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-Externas: </a:t>
            </a:r>
            <a:r>
              <a:rPr lang="es-ES" dirty="0" smtClean="0"/>
              <a:t>Con los asesores externos, así como esporádicamente con 			            diversas personas de fuera de la organización.</a:t>
            </a:r>
          </a:p>
          <a:p>
            <a:endParaRPr lang="es-ES" b="1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285720" y="-71462"/>
            <a:ext cx="8477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9)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DESCRIPCIÓN PUESTOS DE TRABAJO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9" name="8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429396"/>
            <a:ext cx="1143008" cy="35719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2" name="11 Flecha curvada hacia arriba">
            <a:hlinkClick r:id="rId4" action="ppaction://hlinksldjump"/>
          </p:cNvPr>
          <p:cNvSpPr/>
          <p:nvPr/>
        </p:nvSpPr>
        <p:spPr>
          <a:xfrm rot="-10800000">
            <a:off x="7572396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Botón de acción: Personalizar">
            <a:hlinkClick r:id="rId2" action="ppaction://hlinksldjump" highlightClick="1"/>
          </p:cNvPr>
          <p:cNvSpPr/>
          <p:nvPr/>
        </p:nvSpPr>
        <p:spPr>
          <a:xfrm>
            <a:off x="71406" y="6429396"/>
            <a:ext cx="1143008" cy="35719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24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285720" y="1100343"/>
            <a:ext cx="828680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-Titulo del puesto:</a:t>
            </a:r>
            <a:r>
              <a:rPr lang="es-E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ES" dirty="0" smtClean="0"/>
              <a:t>Director administración y finanzas</a:t>
            </a:r>
            <a:endParaRPr lang="es-ES" b="1" dirty="0" smtClean="0"/>
          </a:p>
          <a:p>
            <a:pPr algn="just">
              <a:lnSpc>
                <a:spcPts val="15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-Dependencia jerárquica: </a:t>
            </a:r>
            <a:r>
              <a:rPr lang="es-ES" dirty="0" smtClean="0"/>
              <a:t>Director General</a:t>
            </a:r>
            <a:endParaRPr lang="es-ES" b="1" dirty="0" smtClean="0"/>
          </a:p>
          <a:p>
            <a:pPr algn="just">
              <a:lnSpc>
                <a:spcPts val="15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-Autoridad jerárquica sobre: </a:t>
            </a:r>
            <a:r>
              <a:rPr lang="es-ES" dirty="0" smtClean="0"/>
              <a:t>Responsable Tesorería y Responsable Contabilidad.</a:t>
            </a:r>
            <a:endParaRPr lang="es-ES" b="1" dirty="0" smtClean="0"/>
          </a:p>
          <a:p>
            <a:pPr algn="just">
              <a:lnSpc>
                <a:spcPts val="15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-Función específica: </a:t>
            </a:r>
            <a:r>
              <a:rPr lang="es-ES" dirty="0" smtClean="0"/>
              <a:t>Controla y dirige tareas relacionadas con la contabilidad así como control de gestión y tesorería.</a:t>
            </a:r>
          </a:p>
          <a:p>
            <a:pPr algn="just">
              <a:lnSpc>
                <a:spcPts val="15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-Actividades: </a:t>
            </a:r>
            <a:r>
              <a:rPr lang="es-ES" dirty="0" smtClean="0"/>
              <a:t>Es el responsable de supervisar las tareas desarrolladas por el responsable de contabilidad y de tesorería asegurándose de que todos los aspectos relacionados con este departamento muestren una imagen fiel y transparente. Además se va a encargar de relacionarse con el exterior de la organización de manera que pueda obtener los productos financieros más beneficiosos para esta organización. Este puesto adoptara en general decisiones tácticas.</a:t>
            </a:r>
          </a:p>
          <a:p>
            <a:pPr algn="just">
              <a:lnSpc>
                <a:spcPts val="1500"/>
              </a:lnSpc>
            </a:pPr>
            <a:endParaRPr lang="es-ES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-Relaciones:</a:t>
            </a:r>
          </a:p>
          <a:p>
            <a:pPr algn="just"/>
            <a:r>
              <a:rPr lang="es-ES" b="1" dirty="0" smtClean="0">
                <a:solidFill>
                  <a:schemeClr val="accent2"/>
                </a:solidFill>
              </a:rPr>
              <a:t>	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-Internas: </a:t>
            </a:r>
            <a:r>
              <a:rPr lang="es-ES" dirty="0" smtClean="0"/>
              <a:t>Con el director general y sus subordinados frecuentemente.</a:t>
            </a:r>
          </a:p>
          <a:p>
            <a:pPr algn="just"/>
            <a:r>
              <a:rPr lang="es-ES" b="1" dirty="0" smtClean="0"/>
              <a:t>	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-Externas: </a:t>
            </a:r>
            <a:r>
              <a:rPr lang="es-ES" dirty="0" smtClean="0"/>
              <a:t>Con miembros de bancos, cajas de ahorros y otras entidades 		          financieras.</a:t>
            </a:r>
          </a:p>
          <a:p>
            <a:endParaRPr lang="es-ES" b="1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285720" y="-71454"/>
            <a:ext cx="8477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9)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DESCRIPCIÓN PUESTOS DE TRABAJO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Flecha curvada hacia arriba">
            <a:hlinkClick r:id="rId4" action="ppaction://hlinksldjump"/>
          </p:cNvPr>
          <p:cNvSpPr/>
          <p:nvPr/>
        </p:nvSpPr>
        <p:spPr>
          <a:xfrm rot="-10800000">
            <a:off x="7572396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67000" y="6357958"/>
            <a:ext cx="3352800" cy="365125"/>
          </a:xfrm>
        </p:spPr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25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428736"/>
            <a:ext cx="814393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-Titulo del puesto: </a:t>
            </a:r>
            <a:r>
              <a:rPr lang="es-ES" dirty="0" smtClean="0"/>
              <a:t>Director Técnico</a:t>
            </a:r>
          </a:p>
          <a:p>
            <a:pPr algn="just">
              <a:lnSpc>
                <a:spcPts val="15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-Dependencia jerárquica: </a:t>
            </a:r>
            <a:r>
              <a:rPr lang="es-ES" dirty="0" smtClean="0"/>
              <a:t>Director General</a:t>
            </a:r>
          </a:p>
          <a:p>
            <a:pPr>
              <a:lnSpc>
                <a:spcPts val="1500"/>
              </a:lnSpc>
            </a:pPr>
            <a:endParaRPr lang="es-ES" b="1" dirty="0" smtClean="0"/>
          </a:p>
          <a:p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-Autoridad jerárquica sobre:  </a:t>
            </a:r>
            <a:r>
              <a:rPr lang="es-ES" dirty="0" smtClean="0"/>
              <a:t>Subdirector Técnico y el Responsable Comercial</a:t>
            </a:r>
          </a:p>
          <a:p>
            <a:pPr>
              <a:lnSpc>
                <a:spcPts val="1500"/>
              </a:lnSpc>
            </a:pPr>
            <a:endParaRPr lang="es-ES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-Función específica: </a:t>
            </a:r>
            <a:r>
              <a:rPr lang="es-ES" dirty="0" smtClean="0"/>
              <a:t>Controla el área comercial por un lado y dirige al subdirector Técnico.</a:t>
            </a:r>
          </a:p>
          <a:p>
            <a:pPr algn="just">
              <a:lnSpc>
                <a:spcPts val="15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-Actividades: </a:t>
            </a:r>
            <a:r>
              <a:rPr lang="es-ES" dirty="0" smtClean="0"/>
              <a:t>Sirve de enlace entre los distintos departamentos y el Director general ya que el director técnico está en relación constante con el subdirector técnico y éste es la autoridad jerárquica inmediata a tales departamentos. Supervisa  las tareas desempeñadas en el área comercial.</a:t>
            </a:r>
          </a:p>
          <a:p>
            <a:pPr algn="just">
              <a:lnSpc>
                <a:spcPts val="1500"/>
              </a:lnSpc>
            </a:pPr>
            <a:endParaRPr lang="es-ES" b="1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-Relaciones:</a:t>
            </a:r>
          </a:p>
          <a:p>
            <a:pPr algn="just"/>
            <a:r>
              <a:rPr lang="es-ES" b="1" dirty="0" smtClean="0"/>
              <a:t>	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-Internas: </a:t>
            </a:r>
            <a:r>
              <a:rPr lang="es-ES" dirty="0" smtClean="0"/>
              <a:t>Con el director general y sus subordinados, pero muy 	 		        frecuentemente con el subdirector  técnico</a:t>
            </a:r>
          </a:p>
          <a:p>
            <a:pPr algn="just"/>
            <a:r>
              <a:rPr lang="es-ES" b="1" dirty="0" smtClean="0"/>
              <a:t>	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-Externas: </a:t>
            </a:r>
            <a:r>
              <a:rPr lang="es-ES" dirty="0" smtClean="0"/>
              <a:t>Con algunos clientes y representes técnicos del sector</a:t>
            </a:r>
          </a:p>
          <a:p>
            <a:endParaRPr lang="es-ES" b="1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285720" y="-24"/>
            <a:ext cx="8477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9)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DESCRIPCIÓN PUESTOS DE TRABAJO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0" name="9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1" name="10 Flecha curvada hacia arriba">
            <a:hlinkClick r:id="rId4" action="ppaction://hlinksldjump"/>
          </p:cNvPr>
          <p:cNvSpPr/>
          <p:nvPr/>
        </p:nvSpPr>
        <p:spPr>
          <a:xfrm rot="-10800000">
            <a:off x="7572396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26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1" name="1 Título"/>
          <p:cNvSpPr txBox="1">
            <a:spLocks/>
          </p:cNvSpPr>
          <p:nvPr/>
        </p:nvSpPr>
        <p:spPr>
          <a:xfrm>
            <a:off x="457200" y="-24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9)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ORGANIGRAFO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0" name="9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2" name="11 Flecha curvada hacia arriba">
            <a:hlinkClick r:id="rId4" action="ppaction://hlinksldjump"/>
          </p:cNvPr>
          <p:cNvSpPr/>
          <p:nvPr/>
        </p:nvSpPr>
        <p:spPr>
          <a:xfrm rot="-10800000">
            <a:off x="7572396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642910" y="1785926"/>
            <a:ext cx="1357322" cy="785818"/>
          </a:xfrm>
          <a:prstGeom prst="round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9525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Clientes</a:t>
            </a:r>
            <a:endParaRPr lang="es-ES" sz="1400" dirty="0"/>
          </a:p>
        </p:txBody>
      </p:sp>
      <p:sp>
        <p:nvSpPr>
          <p:cNvPr id="14" name="13 Elipse"/>
          <p:cNvSpPr/>
          <p:nvPr/>
        </p:nvSpPr>
        <p:spPr>
          <a:xfrm>
            <a:off x="3428992" y="1714488"/>
            <a:ext cx="1643074" cy="928694"/>
          </a:xfrm>
          <a:prstGeom prst="ellipse">
            <a:avLst/>
          </a:prstGeom>
          <a:solidFill>
            <a:schemeClr val="accent3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9525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Responsable comercial</a:t>
            </a:r>
            <a:endParaRPr lang="es-ES" sz="1400" dirty="0"/>
          </a:p>
        </p:txBody>
      </p:sp>
      <p:sp>
        <p:nvSpPr>
          <p:cNvPr id="16" name="15 Elipse"/>
          <p:cNvSpPr/>
          <p:nvPr/>
        </p:nvSpPr>
        <p:spPr>
          <a:xfrm>
            <a:off x="3929058" y="3500438"/>
            <a:ext cx="1214446" cy="928694"/>
          </a:xfrm>
          <a:prstGeom prst="ellipse">
            <a:avLst/>
          </a:prstGeom>
          <a:solidFill>
            <a:schemeClr val="accent3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9525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Director Técnico</a:t>
            </a:r>
            <a:endParaRPr lang="es-ES" sz="1400" dirty="0"/>
          </a:p>
        </p:txBody>
      </p:sp>
      <p:sp>
        <p:nvSpPr>
          <p:cNvPr id="17" name="16 Elipse"/>
          <p:cNvSpPr/>
          <p:nvPr/>
        </p:nvSpPr>
        <p:spPr>
          <a:xfrm>
            <a:off x="2000232" y="5072074"/>
            <a:ext cx="1857388" cy="928694"/>
          </a:xfrm>
          <a:prstGeom prst="ellipse">
            <a:avLst/>
          </a:prstGeom>
          <a:solidFill>
            <a:schemeClr val="accent3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9525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Director administrativo y finanzas</a:t>
            </a:r>
            <a:endParaRPr lang="es-ES" sz="1400" dirty="0"/>
          </a:p>
        </p:txBody>
      </p:sp>
      <p:sp>
        <p:nvSpPr>
          <p:cNvPr id="18" name="17 Elipse"/>
          <p:cNvSpPr/>
          <p:nvPr/>
        </p:nvSpPr>
        <p:spPr>
          <a:xfrm>
            <a:off x="6643702" y="3500438"/>
            <a:ext cx="1857388" cy="928694"/>
          </a:xfrm>
          <a:prstGeom prst="ellipse">
            <a:avLst/>
          </a:prstGeom>
          <a:solidFill>
            <a:schemeClr val="accent3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9525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Director del departamento</a:t>
            </a:r>
          </a:p>
          <a:p>
            <a:pPr algn="ctr"/>
            <a:r>
              <a:rPr lang="es-ES" sz="1400" dirty="0" smtClean="0"/>
              <a:t>conveniente</a:t>
            </a:r>
            <a:endParaRPr lang="es-ES" sz="1400" dirty="0"/>
          </a:p>
        </p:txBody>
      </p:sp>
      <p:sp>
        <p:nvSpPr>
          <p:cNvPr id="20" name="19 Elipse"/>
          <p:cNvSpPr/>
          <p:nvPr/>
        </p:nvSpPr>
        <p:spPr>
          <a:xfrm>
            <a:off x="7429520" y="2000240"/>
            <a:ext cx="1214446" cy="714380"/>
          </a:xfrm>
          <a:prstGeom prst="ellipse">
            <a:avLst/>
          </a:prstGeom>
          <a:solidFill>
            <a:schemeClr val="accent3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9525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Técnicos</a:t>
            </a:r>
            <a:endParaRPr lang="es-ES" sz="1400" dirty="0"/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2071670" y="2143116"/>
            <a:ext cx="1214446" cy="1588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rot="16200000" flipH="1">
            <a:off x="3964777" y="2964653"/>
            <a:ext cx="714380" cy="214314"/>
          </a:xfrm>
          <a:prstGeom prst="straightConnector1">
            <a:avLst/>
          </a:prstGeom>
          <a:ln w="31750"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rot="5400000">
            <a:off x="3607587" y="4464851"/>
            <a:ext cx="714380" cy="642942"/>
          </a:xfrm>
          <a:prstGeom prst="straightConnector1">
            <a:avLst/>
          </a:prstGeom>
          <a:ln w="31750" cmpd="sng">
            <a:solidFill>
              <a:srgbClr val="D16CE2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2500298" y="171448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70C0"/>
                </a:solidFill>
              </a:rPr>
              <a:t>1)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4429124" y="285749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FF00"/>
                </a:solidFill>
              </a:rPr>
              <a:t>2)</a:t>
            </a:r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3500430" y="442913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D16CE2"/>
                </a:solidFill>
              </a:rPr>
              <a:t>3)</a:t>
            </a:r>
            <a:endParaRPr lang="es-ES" dirty="0">
              <a:solidFill>
                <a:srgbClr val="D16CE2"/>
              </a:solidFill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4143372" y="471488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D16CE2"/>
                </a:solidFill>
              </a:rPr>
              <a:t>4)</a:t>
            </a:r>
            <a:endParaRPr lang="es-ES" dirty="0">
              <a:solidFill>
                <a:srgbClr val="D16CE2"/>
              </a:solidFill>
            </a:endParaRPr>
          </a:p>
        </p:txBody>
      </p:sp>
      <p:cxnSp>
        <p:nvCxnSpPr>
          <p:cNvPr id="43" name="42 Conector recto de flecha"/>
          <p:cNvCxnSpPr/>
          <p:nvPr/>
        </p:nvCxnSpPr>
        <p:spPr>
          <a:xfrm>
            <a:off x="2000232" y="2571744"/>
            <a:ext cx="1928826" cy="1143008"/>
          </a:xfrm>
          <a:prstGeom prst="straightConnector1">
            <a:avLst/>
          </a:prstGeom>
          <a:ln w="31750" cmpd="sng">
            <a:solidFill>
              <a:srgbClr val="21EA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46 CuadroTexto"/>
          <p:cNvSpPr txBox="1"/>
          <p:nvPr/>
        </p:nvSpPr>
        <p:spPr>
          <a:xfrm>
            <a:off x="2928926" y="27146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21EA00"/>
                </a:solidFill>
              </a:rPr>
              <a:t>5)</a:t>
            </a:r>
            <a:endParaRPr lang="es-ES" dirty="0">
              <a:solidFill>
                <a:srgbClr val="21EA00"/>
              </a:solidFill>
            </a:endParaRPr>
          </a:p>
        </p:txBody>
      </p:sp>
      <p:cxnSp>
        <p:nvCxnSpPr>
          <p:cNvPr id="50" name="49 Conector recto de flecha"/>
          <p:cNvCxnSpPr/>
          <p:nvPr/>
        </p:nvCxnSpPr>
        <p:spPr>
          <a:xfrm>
            <a:off x="5214942" y="3929066"/>
            <a:ext cx="1357322" cy="1"/>
          </a:xfrm>
          <a:prstGeom prst="straightConnector1">
            <a:avLst/>
          </a:prstGeom>
          <a:ln w="31750">
            <a:solidFill>
              <a:srgbClr val="92D05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CuadroTexto"/>
          <p:cNvSpPr txBox="1"/>
          <p:nvPr/>
        </p:nvSpPr>
        <p:spPr>
          <a:xfrm>
            <a:off x="5643570" y="350043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92D050"/>
                </a:solidFill>
              </a:rPr>
              <a:t>6)</a:t>
            </a:r>
            <a:endParaRPr lang="es-ES" dirty="0">
              <a:solidFill>
                <a:srgbClr val="92D050"/>
              </a:solidFill>
            </a:endParaRPr>
          </a:p>
        </p:txBody>
      </p:sp>
      <p:cxnSp>
        <p:nvCxnSpPr>
          <p:cNvPr id="30" name="29 Conector recto de flecha"/>
          <p:cNvCxnSpPr/>
          <p:nvPr/>
        </p:nvCxnSpPr>
        <p:spPr>
          <a:xfrm rot="5400000" flipH="1" flipV="1">
            <a:off x="7536677" y="3036091"/>
            <a:ext cx="642942" cy="142876"/>
          </a:xfrm>
          <a:prstGeom prst="straightConnector1">
            <a:avLst/>
          </a:prstGeom>
          <a:ln w="31750">
            <a:solidFill>
              <a:schemeClr val="bg1">
                <a:lumMod val="7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>
            <a:off x="7929586" y="292893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>
                    <a:lumMod val="65000"/>
                  </a:schemeClr>
                </a:solidFill>
              </a:rPr>
              <a:t>7)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4" name="43 Conector recto de flecha"/>
          <p:cNvCxnSpPr/>
          <p:nvPr/>
        </p:nvCxnSpPr>
        <p:spPr>
          <a:xfrm rot="10800000">
            <a:off x="5214942" y="4143380"/>
            <a:ext cx="1357322" cy="1588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 de flecha"/>
          <p:cNvCxnSpPr/>
          <p:nvPr/>
        </p:nvCxnSpPr>
        <p:spPr>
          <a:xfrm rot="10800000">
            <a:off x="1714480" y="2714620"/>
            <a:ext cx="2071702" cy="121444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2357422" y="335756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8)</a:t>
            </a:r>
            <a:endParaRPr lang="es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8" name="57 CuadroTexto"/>
          <p:cNvSpPr txBox="1"/>
          <p:nvPr/>
        </p:nvSpPr>
        <p:spPr>
          <a:xfrm>
            <a:off x="5572132" y="428625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8)</a:t>
            </a:r>
            <a:endParaRPr lang="es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0" name="59 Conector angular"/>
          <p:cNvCxnSpPr>
            <a:endCxn id="17" idx="2"/>
          </p:cNvCxnSpPr>
          <p:nvPr/>
        </p:nvCxnSpPr>
        <p:spPr>
          <a:xfrm rot="16200000" flipH="1">
            <a:off x="161101" y="3697289"/>
            <a:ext cx="2893239" cy="785024"/>
          </a:xfrm>
          <a:prstGeom prst="bentConnector2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73 CuadroTexto"/>
          <p:cNvSpPr txBox="1"/>
          <p:nvPr/>
        </p:nvSpPr>
        <p:spPr>
          <a:xfrm>
            <a:off x="857224" y="371475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9)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6" name="75 Rectángulo"/>
          <p:cNvSpPr/>
          <p:nvPr/>
        </p:nvSpPr>
        <p:spPr>
          <a:xfrm>
            <a:off x="5286380" y="5214950"/>
            <a:ext cx="3429024" cy="928694"/>
          </a:xfrm>
          <a:prstGeom prst="rect">
            <a:avLst/>
          </a:prstGeom>
          <a:solidFill>
            <a:srgbClr val="F1F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00"/>
              </a:lnSpc>
            </a:pPr>
            <a:r>
              <a:rPr lang="es-ES" sz="1400" dirty="0" smtClean="0">
                <a:solidFill>
                  <a:schemeClr val="tx1"/>
                </a:solidFill>
              </a:rPr>
              <a:t>                     Información/Documentación</a:t>
            </a:r>
          </a:p>
          <a:p>
            <a:pPr>
              <a:lnSpc>
                <a:spcPts val="2200"/>
              </a:lnSpc>
            </a:pPr>
            <a:r>
              <a:rPr lang="es-ES" sz="1400" dirty="0" smtClean="0">
                <a:solidFill>
                  <a:schemeClr val="tx1"/>
                </a:solidFill>
              </a:rPr>
              <a:t>                     Producto (proyecto)</a:t>
            </a:r>
          </a:p>
          <a:p>
            <a:pPr>
              <a:lnSpc>
                <a:spcPts val="2200"/>
              </a:lnSpc>
            </a:pPr>
            <a:r>
              <a:rPr lang="es-ES" sz="1400" dirty="0" smtClean="0">
                <a:solidFill>
                  <a:schemeClr val="tx1"/>
                </a:solidFill>
              </a:rPr>
              <a:t>                     Cobro</a:t>
            </a:r>
          </a:p>
        </p:txBody>
      </p:sp>
      <p:cxnSp>
        <p:nvCxnSpPr>
          <p:cNvPr id="78" name="77 Conector recto de flecha"/>
          <p:cNvCxnSpPr/>
          <p:nvPr/>
        </p:nvCxnSpPr>
        <p:spPr>
          <a:xfrm>
            <a:off x="5429256" y="5429264"/>
            <a:ext cx="785818" cy="1588"/>
          </a:xfrm>
          <a:prstGeom prst="straightConnector1">
            <a:avLst/>
          </a:prstGeom>
          <a:ln w="317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79 Conector recto de flecha"/>
          <p:cNvCxnSpPr/>
          <p:nvPr/>
        </p:nvCxnSpPr>
        <p:spPr>
          <a:xfrm>
            <a:off x="5429256" y="5713428"/>
            <a:ext cx="78581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 de flecha"/>
          <p:cNvCxnSpPr/>
          <p:nvPr/>
        </p:nvCxnSpPr>
        <p:spPr>
          <a:xfrm>
            <a:off x="5429256" y="5999180"/>
            <a:ext cx="785818" cy="1588"/>
          </a:xfrm>
          <a:prstGeom prst="straightConnector1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27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1" name="1 Título"/>
          <p:cNvSpPr txBox="1">
            <a:spLocks/>
          </p:cNvSpPr>
          <p:nvPr/>
        </p:nvSpPr>
        <p:spPr>
          <a:xfrm>
            <a:off x="457200" y="-24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10)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ORGANIGRAFO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1071538" y="1785926"/>
            <a:ext cx="750099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10" name="9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2" name="11 Flecha curvada hacia arriba">
            <a:hlinkClick r:id="rId4" action="ppaction://hlinksldjump"/>
          </p:cNvPr>
          <p:cNvSpPr/>
          <p:nvPr/>
        </p:nvSpPr>
        <p:spPr>
          <a:xfrm rot="-10800000">
            <a:off x="7572396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714348" y="1565002"/>
            <a:ext cx="7643866" cy="4435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ts val="2000"/>
              </a:lnSpc>
              <a:buAutoNum type="arabicParenR"/>
            </a:pPr>
            <a:r>
              <a:rPr lang="es-ES" sz="1400" b="1" dirty="0" smtClean="0">
                <a:solidFill>
                  <a:srgbClr val="0070C0"/>
                </a:solidFill>
              </a:rPr>
              <a:t>El responsable comercial capta y negocia con el cliente.</a:t>
            </a:r>
          </a:p>
          <a:p>
            <a:pPr marL="342900" indent="-342900" algn="just">
              <a:lnSpc>
                <a:spcPts val="2000"/>
              </a:lnSpc>
              <a:buAutoNum type="arabicParenR"/>
            </a:pPr>
            <a:r>
              <a:rPr lang="es-ES" sz="1400" b="1" dirty="0" smtClean="0">
                <a:solidFill>
                  <a:srgbClr val="FFFF00"/>
                </a:solidFill>
              </a:rPr>
              <a:t>Si llega a un acuerdo con el cliente, le comunica al director técnico las especificaciones que este demanda, y el director técnico se encarga de desglosar y evaluar el proyecto.</a:t>
            </a:r>
          </a:p>
          <a:p>
            <a:pPr marL="342900" indent="-342900" algn="just">
              <a:lnSpc>
                <a:spcPts val="2000"/>
              </a:lnSpc>
              <a:buAutoNum type="arabicParenR"/>
            </a:pPr>
            <a:r>
              <a:rPr lang="es-ES" sz="1400" b="1" dirty="0" smtClean="0">
                <a:solidFill>
                  <a:srgbClr val="D16CE2"/>
                </a:solidFill>
              </a:rPr>
              <a:t>Una vez lo a analizado, le envía la información al director administrativo y finanzas, para que este realice  el presupuesto del proyecto.</a:t>
            </a:r>
          </a:p>
          <a:p>
            <a:pPr marL="342900" indent="-342900" algn="just">
              <a:lnSpc>
                <a:spcPts val="2000"/>
              </a:lnSpc>
              <a:buAutoNum type="arabicParenR"/>
            </a:pPr>
            <a:r>
              <a:rPr lang="es-ES" sz="1400" b="1" dirty="0" smtClean="0">
                <a:solidFill>
                  <a:srgbClr val="D16CE2"/>
                </a:solidFill>
              </a:rPr>
              <a:t>Una vez ha realizado el presupuesto se lo manda al director técnico de nuevo.</a:t>
            </a:r>
            <a:endParaRPr lang="es-ES" sz="1400" b="1" dirty="0" smtClean="0"/>
          </a:p>
          <a:p>
            <a:pPr marL="342900" indent="-342900" algn="just">
              <a:lnSpc>
                <a:spcPts val="2000"/>
              </a:lnSpc>
              <a:buAutoNum type="arabicParenR"/>
            </a:pPr>
            <a:r>
              <a:rPr lang="es-ES" sz="1400" b="1" dirty="0" smtClean="0">
                <a:solidFill>
                  <a:srgbClr val="21EA00"/>
                </a:solidFill>
              </a:rPr>
              <a:t>El director técnico le muestra y explica al cliente el presupuesto del proyecto.</a:t>
            </a:r>
          </a:p>
          <a:p>
            <a:pPr marL="342900" indent="-342900" algn="just">
              <a:lnSpc>
                <a:spcPts val="2000"/>
              </a:lnSpc>
              <a:buAutoNum type="arabicParenR"/>
            </a:pPr>
            <a:r>
              <a:rPr lang="es-ES" sz="1400" b="1" dirty="0" smtClean="0">
                <a:solidFill>
                  <a:srgbClr val="92D050"/>
                </a:solidFill>
              </a:rPr>
              <a:t>Si éste le da el visto bueno, entonces el director técnico se pone en contacto con el director del departamento conveniente (energía eólica, fotovoltaica, hidráulica, biomasa, </a:t>
            </a:r>
            <a:r>
              <a:rPr lang="es-ES" sz="1400" b="1" dirty="0" err="1" smtClean="0">
                <a:solidFill>
                  <a:srgbClr val="92D050"/>
                </a:solidFill>
              </a:rPr>
              <a:t>termosolar</a:t>
            </a:r>
            <a:r>
              <a:rPr lang="es-ES" sz="1400" b="1" dirty="0" smtClean="0">
                <a:solidFill>
                  <a:srgbClr val="92D050"/>
                </a:solidFill>
              </a:rPr>
              <a:t>...) para informarle del proyecto a realizar.</a:t>
            </a:r>
          </a:p>
          <a:p>
            <a:pPr marL="342900" indent="-342900" algn="just">
              <a:lnSpc>
                <a:spcPts val="2000"/>
              </a:lnSpc>
              <a:buAutoNum type="arabicParenR"/>
            </a:pPr>
            <a:r>
              <a:rPr lang="es-ES" sz="1400" b="1" dirty="0" smtClean="0">
                <a:solidFill>
                  <a:schemeClr val="bg1">
                    <a:lumMod val="65000"/>
                  </a:schemeClr>
                </a:solidFill>
              </a:rPr>
              <a:t>El director del departamento junto con sus técnicos realiza  el proyecto.</a:t>
            </a:r>
          </a:p>
          <a:p>
            <a:pPr marL="342900" indent="-342900" algn="just">
              <a:lnSpc>
                <a:spcPts val="2000"/>
              </a:lnSpc>
              <a:buAutoNum type="arabicParenR"/>
            </a:pPr>
            <a:r>
              <a:rPr lang="es-E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Una vez elaborado el proyecto  se lo envían al director técnico, que se pone en contacto con el cliente para presentárselo y ver si le parece todo correcto.</a:t>
            </a:r>
          </a:p>
          <a:p>
            <a:pPr marL="342900" indent="-342900" algn="just">
              <a:lnSpc>
                <a:spcPts val="2000"/>
              </a:lnSpc>
              <a:buAutoNum type="arabicParenR"/>
            </a:pPr>
            <a:r>
              <a:rPr lang="es-ES" sz="1400" b="1" dirty="0" smtClean="0">
                <a:solidFill>
                  <a:srgbClr val="FF0000"/>
                </a:solidFill>
              </a:rPr>
              <a:t>Si el cliente lo considera a la altura de sus especificaciones, realiza el pago por la elaboración del proyecto y ya decide él ,si realiza el proyecto por su cuenta o  deja que </a:t>
            </a:r>
            <a:r>
              <a:rPr lang="es-ES" sz="1400" b="1" dirty="0" err="1" smtClean="0">
                <a:solidFill>
                  <a:srgbClr val="FF0000"/>
                </a:solidFill>
              </a:rPr>
              <a:t>Magtel</a:t>
            </a:r>
            <a:r>
              <a:rPr lang="es-ES" sz="1400" b="1" dirty="0" smtClean="0">
                <a:solidFill>
                  <a:srgbClr val="FF0000"/>
                </a:solidFill>
              </a:rPr>
              <a:t> Renovables se encargue de las subcontratas.</a:t>
            </a:r>
            <a:endParaRPr lang="es-ES" sz="1400" b="1" dirty="0">
              <a:solidFill>
                <a:srgbClr val="FF00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14348" y="113084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smtClean="0"/>
              <a:t>-LEYENDA</a:t>
            </a:r>
            <a:endParaRPr lang="es-ES" b="1" u="sng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1"/>
          <p:cNvGrpSpPr>
            <a:grpSpLocks/>
          </p:cNvGrpSpPr>
          <p:nvPr/>
        </p:nvGrpSpPr>
        <p:grpSpPr bwMode="auto">
          <a:xfrm>
            <a:off x="785786" y="857229"/>
            <a:ext cx="8215370" cy="6000770"/>
            <a:chOff x="1961" y="4085"/>
            <a:chExt cx="9428" cy="11088"/>
          </a:xfrm>
        </p:grpSpPr>
        <p:sp>
          <p:nvSpPr>
            <p:cNvPr id="1177" name="Line 153"/>
            <p:cNvSpPr>
              <a:spLocks noChangeShapeType="1"/>
            </p:cNvSpPr>
            <p:nvPr/>
          </p:nvSpPr>
          <p:spPr bwMode="auto">
            <a:xfrm flipH="1" flipV="1">
              <a:off x="8839" y="9441"/>
              <a:ext cx="6" cy="4261"/>
            </a:xfrm>
            <a:prstGeom prst="line">
              <a:avLst/>
            </a:prstGeom>
            <a:noFill/>
            <a:ln w="76200">
              <a:solidFill>
                <a:srgbClr val="969696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78" name="Line 154"/>
            <p:cNvSpPr>
              <a:spLocks noChangeShapeType="1"/>
            </p:cNvSpPr>
            <p:nvPr/>
          </p:nvSpPr>
          <p:spPr bwMode="auto">
            <a:xfrm flipH="1">
              <a:off x="9517" y="9441"/>
              <a:ext cx="6" cy="4233"/>
            </a:xfrm>
            <a:prstGeom prst="line">
              <a:avLst/>
            </a:prstGeom>
            <a:noFill/>
            <a:ln w="76200">
              <a:solidFill>
                <a:srgbClr val="969696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79" name="Text Box 155"/>
            <p:cNvSpPr txBox="1">
              <a:spLocks noChangeArrowheads="1"/>
            </p:cNvSpPr>
            <p:nvPr/>
          </p:nvSpPr>
          <p:spPr bwMode="auto">
            <a:xfrm>
              <a:off x="2018" y="4085"/>
              <a:ext cx="8949" cy="1848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PROCESOS DE RELACIÓN EXTERNA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0" name="Text Box 156"/>
            <p:cNvSpPr txBox="1">
              <a:spLocks noChangeArrowheads="1"/>
            </p:cNvSpPr>
            <p:nvPr/>
          </p:nvSpPr>
          <p:spPr bwMode="auto">
            <a:xfrm>
              <a:off x="2018" y="6461"/>
              <a:ext cx="9006" cy="297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PROCESOS DE REALIZACIÓN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3" name="Line 159"/>
            <p:cNvSpPr>
              <a:spLocks noChangeShapeType="1"/>
            </p:cNvSpPr>
            <p:nvPr/>
          </p:nvSpPr>
          <p:spPr bwMode="auto">
            <a:xfrm>
              <a:off x="5394" y="9422"/>
              <a:ext cx="7" cy="2460"/>
            </a:xfrm>
            <a:prstGeom prst="line">
              <a:avLst/>
            </a:prstGeom>
            <a:noFill/>
            <a:ln w="76200">
              <a:solidFill>
                <a:srgbClr val="969696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84" name="Line 160"/>
            <p:cNvSpPr>
              <a:spLocks noChangeShapeType="1"/>
            </p:cNvSpPr>
            <p:nvPr/>
          </p:nvSpPr>
          <p:spPr bwMode="auto">
            <a:xfrm flipH="1" flipV="1">
              <a:off x="4863" y="9434"/>
              <a:ext cx="0" cy="2679"/>
            </a:xfrm>
            <a:prstGeom prst="line">
              <a:avLst/>
            </a:prstGeom>
            <a:noFill/>
            <a:ln w="76200">
              <a:solidFill>
                <a:srgbClr val="969696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85" name="Line 161"/>
            <p:cNvSpPr>
              <a:spLocks noChangeShapeType="1"/>
            </p:cNvSpPr>
            <p:nvPr/>
          </p:nvSpPr>
          <p:spPr bwMode="auto">
            <a:xfrm flipH="1" flipV="1">
              <a:off x="6879" y="9434"/>
              <a:ext cx="0" cy="684"/>
            </a:xfrm>
            <a:prstGeom prst="line">
              <a:avLst/>
            </a:prstGeom>
            <a:noFill/>
            <a:ln w="76200">
              <a:solidFill>
                <a:srgbClr val="969696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86" name="Line 162"/>
            <p:cNvSpPr>
              <a:spLocks noChangeShapeType="1"/>
            </p:cNvSpPr>
            <p:nvPr/>
          </p:nvSpPr>
          <p:spPr bwMode="auto">
            <a:xfrm>
              <a:off x="7392" y="9434"/>
              <a:ext cx="0" cy="684"/>
            </a:xfrm>
            <a:prstGeom prst="line">
              <a:avLst/>
            </a:prstGeom>
            <a:noFill/>
            <a:ln w="76200">
              <a:solidFill>
                <a:srgbClr val="969696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187" name="Text Box 163" descr="Papel seda azul"/>
            <p:cNvSpPr txBox="1">
              <a:spLocks noChangeArrowheads="1"/>
            </p:cNvSpPr>
            <p:nvPr/>
          </p:nvSpPr>
          <p:spPr bwMode="auto">
            <a:xfrm>
              <a:off x="3920" y="11546"/>
              <a:ext cx="1083" cy="3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Gestión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8" name="Text Box 164" descr="Papel seda azul"/>
            <p:cNvSpPr txBox="1">
              <a:spLocks noChangeArrowheads="1"/>
            </p:cNvSpPr>
            <p:nvPr/>
          </p:nvSpPr>
          <p:spPr bwMode="auto">
            <a:xfrm>
              <a:off x="5394" y="11477"/>
              <a:ext cx="2215" cy="38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Información / Datos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9" name="Text Box 165" descr="Papel seda azul"/>
            <p:cNvSpPr txBox="1">
              <a:spLocks noChangeArrowheads="1"/>
            </p:cNvSpPr>
            <p:nvPr/>
          </p:nvSpPr>
          <p:spPr bwMode="auto">
            <a:xfrm>
              <a:off x="5954" y="9469"/>
              <a:ext cx="841" cy="5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Mejoras y</a:t>
              </a:r>
              <a:r>
                <a:rPr lang="es-ES" sz="600" b="1" dirty="0" smtClean="0">
                  <a:latin typeface="TradeGothic" charset="0"/>
                  <a:cs typeface="Arial" pitchFamily="34" charset="0"/>
                </a:rPr>
                <a:t> </a:t>
              </a: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Cambios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0" name="Text Box 166" descr="Papel seda azul"/>
            <p:cNvSpPr txBox="1">
              <a:spLocks noChangeArrowheads="1"/>
            </p:cNvSpPr>
            <p:nvPr/>
          </p:nvSpPr>
          <p:spPr bwMode="auto">
            <a:xfrm>
              <a:off x="7439" y="9469"/>
              <a:ext cx="1122" cy="56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Información y Datos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2" name="Text Box 168"/>
            <p:cNvSpPr txBox="1">
              <a:spLocks noChangeArrowheads="1"/>
            </p:cNvSpPr>
            <p:nvPr/>
          </p:nvSpPr>
          <p:spPr bwMode="auto">
            <a:xfrm>
              <a:off x="5723" y="5141"/>
              <a:ext cx="1653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PROVEEDORES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3" name="Text Box 169"/>
            <p:cNvSpPr txBox="1">
              <a:spLocks noChangeArrowheads="1"/>
            </p:cNvSpPr>
            <p:nvPr/>
          </p:nvSpPr>
          <p:spPr bwMode="auto">
            <a:xfrm>
              <a:off x="9503" y="4877"/>
              <a:ext cx="1197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ENTORNO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4" name="Text Box 170" descr="Papel seda azul"/>
            <p:cNvSpPr txBox="1">
              <a:spLocks noChangeArrowheads="1"/>
            </p:cNvSpPr>
            <p:nvPr/>
          </p:nvSpPr>
          <p:spPr bwMode="auto">
            <a:xfrm>
              <a:off x="2588" y="4271"/>
              <a:ext cx="1938" cy="3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Requisitos / Necesidades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5" name="Text Box 171" descr="Papel seda azul"/>
            <p:cNvSpPr txBox="1">
              <a:spLocks noChangeArrowheads="1"/>
            </p:cNvSpPr>
            <p:nvPr/>
          </p:nvSpPr>
          <p:spPr bwMode="auto">
            <a:xfrm>
              <a:off x="5894" y="4481"/>
              <a:ext cx="1653" cy="28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Servicios / Productos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6" name="Text Box 172"/>
            <p:cNvSpPr txBox="1">
              <a:spLocks noChangeArrowheads="1"/>
            </p:cNvSpPr>
            <p:nvPr/>
          </p:nvSpPr>
          <p:spPr bwMode="auto">
            <a:xfrm>
              <a:off x="3614" y="4817"/>
              <a:ext cx="1790" cy="45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RELACIÓN CON</a:t>
              </a:r>
              <a:r>
                <a:rPr lang="es-ES" sz="600" b="1" dirty="0" smtClean="0">
                  <a:latin typeface="TradeGothic" charset="0"/>
                  <a:cs typeface="Arial" pitchFamily="34" charset="0"/>
                </a:rPr>
                <a:t> </a:t>
              </a: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EL CLIENTE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7" name="Text Box 173"/>
            <p:cNvSpPr txBox="1">
              <a:spLocks noChangeArrowheads="1"/>
            </p:cNvSpPr>
            <p:nvPr/>
          </p:nvSpPr>
          <p:spPr bwMode="auto">
            <a:xfrm>
              <a:off x="7718" y="5459"/>
              <a:ext cx="1539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COMPRAS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8" name="Text Box 174"/>
            <p:cNvSpPr txBox="1">
              <a:spLocks noChangeArrowheads="1"/>
            </p:cNvSpPr>
            <p:nvPr/>
          </p:nvSpPr>
          <p:spPr bwMode="auto">
            <a:xfrm>
              <a:off x="7718" y="4745"/>
              <a:ext cx="1539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VERIFICACIÓN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9" name="Text Box 175" descr="Papel seda azul"/>
            <p:cNvSpPr txBox="1">
              <a:spLocks noChangeArrowheads="1"/>
            </p:cNvSpPr>
            <p:nvPr/>
          </p:nvSpPr>
          <p:spPr bwMode="auto">
            <a:xfrm>
              <a:off x="2987" y="5537"/>
              <a:ext cx="1237" cy="2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lvl="0" indent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tabLst/>
              </a:pP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Servicios / Productos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0" name="Line 176"/>
            <p:cNvSpPr>
              <a:spLocks noChangeShapeType="1"/>
            </p:cNvSpPr>
            <p:nvPr/>
          </p:nvSpPr>
          <p:spPr bwMode="auto">
            <a:xfrm>
              <a:off x="2702" y="5537"/>
              <a:ext cx="16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01" name="Line 177"/>
            <p:cNvSpPr>
              <a:spLocks noChangeShapeType="1"/>
            </p:cNvSpPr>
            <p:nvPr/>
          </p:nvSpPr>
          <p:spPr bwMode="auto">
            <a:xfrm flipV="1">
              <a:off x="2702" y="5273"/>
              <a:ext cx="0" cy="2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02" name="Line 178"/>
            <p:cNvSpPr>
              <a:spLocks noChangeShapeType="1"/>
            </p:cNvSpPr>
            <p:nvPr/>
          </p:nvSpPr>
          <p:spPr bwMode="auto">
            <a:xfrm flipV="1">
              <a:off x="4355" y="5252"/>
              <a:ext cx="0" cy="2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03" name="Line 179"/>
            <p:cNvSpPr>
              <a:spLocks noChangeShapeType="1"/>
            </p:cNvSpPr>
            <p:nvPr/>
          </p:nvSpPr>
          <p:spPr bwMode="auto">
            <a:xfrm>
              <a:off x="2645" y="4613"/>
              <a:ext cx="171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04" name="Line 180"/>
            <p:cNvSpPr>
              <a:spLocks noChangeShapeType="1"/>
            </p:cNvSpPr>
            <p:nvPr/>
          </p:nvSpPr>
          <p:spPr bwMode="auto">
            <a:xfrm>
              <a:off x="2645" y="4610"/>
              <a:ext cx="0" cy="3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05" name="Line 181"/>
            <p:cNvSpPr>
              <a:spLocks noChangeShapeType="1"/>
            </p:cNvSpPr>
            <p:nvPr/>
          </p:nvSpPr>
          <p:spPr bwMode="auto">
            <a:xfrm>
              <a:off x="4355" y="4592"/>
              <a:ext cx="0" cy="2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06" name="Line 182"/>
            <p:cNvSpPr>
              <a:spLocks noChangeShapeType="1"/>
            </p:cNvSpPr>
            <p:nvPr/>
          </p:nvSpPr>
          <p:spPr bwMode="auto">
            <a:xfrm flipV="1">
              <a:off x="6464" y="4877"/>
              <a:ext cx="0" cy="1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07" name="Line 183"/>
            <p:cNvSpPr>
              <a:spLocks noChangeShapeType="1"/>
            </p:cNvSpPr>
            <p:nvPr/>
          </p:nvSpPr>
          <p:spPr bwMode="auto">
            <a:xfrm>
              <a:off x="6464" y="4877"/>
              <a:ext cx="119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08" name="Line 184"/>
            <p:cNvSpPr>
              <a:spLocks noChangeShapeType="1"/>
            </p:cNvSpPr>
            <p:nvPr/>
          </p:nvSpPr>
          <p:spPr bwMode="auto">
            <a:xfrm flipH="1">
              <a:off x="6407" y="5669"/>
              <a:ext cx="12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09" name="Line 185"/>
            <p:cNvSpPr>
              <a:spLocks noChangeShapeType="1"/>
            </p:cNvSpPr>
            <p:nvPr/>
          </p:nvSpPr>
          <p:spPr bwMode="auto">
            <a:xfrm flipV="1">
              <a:off x="6407" y="5441"/>
              <a:ext cx="0" cy="2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10" name="Line 186"/>
            <p:cNvSpPr>
              <a:spLocks noChangeShapeType="1"/>
            </p:cNvSpPr>
            <p:nvPr/>
          </p:nvSpPr>
          <p:spPr bwMode="auto">
            <a:xfrm>
              <a:off x="7262" y="5933"/>
              <a:ext cx="0" cy="399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11" name="Line 187"/>
            <p:cNvSpPr>
              <a:spLocks noChangeShapeType="1"/>
            </p:cNvSpPr>
            <p:nvPr/>
          </p:nvSpPr>
          <p:spPr bwMode="auto">
            <a:xfrm flipH="1" flipV="1">
              <a:off x="5153" y="6062"/>
              <a:ext cx="0" cy="399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12" name="Text Box 188" descr="Papel seda azul"/>
            <p:cNvSpPr txBox="1">
              <a:spLocks noChangeArrowheads="1"/>
            </p:cNvSpPr>
            <p:nvPr/>
          </p:nvSpPr>
          <p:spPr bwMode="auto">
            <a:xfrm>
              <a:off x="5210" y="6065"/>
              <a:ext cx="1938" cy="3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Requisitos / Necesidades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3" name="Text Box 189" descr="Papel seda azul"/>
            <p:cNvSpPr txBox="1">
              <a:spLocks noChangeArrowheads="1"/>
            </p:cNvSpPr>
            <p:nvPr/>
          </p:nvSpPr>
          <p:spPr bwMode="auto">
            <a:xfrm>
              <a:off x="6407" y="5669"/>
              <a:ext cx="1140" cy="3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Necesidades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4" name="Text Box 190" descr="Papel seda rosa"/>
            <p:cNvSpPr txBox="1">
              <a:spLocks noChangeArrowheads="1"/>
            </p:cNvSpPr>
            <p:nvPr/>
          </p:nvSpPr>
          <p:spPr bwMode="auto">
            <a:xfrm>
              <a:off x="2132" y="8921"/>
              <a:ext cx="1163" cy="342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Equipos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5" name="Text Box 191" descr="Papel seda rosa"/>
            <p:cNvSpPr txBox="1">
              <a:spLocks noChangeArrowheads="1"/>
            </p:cNvSpPr>
            <p:nvPr/>
          </p:nvSpPr>
          <p:spPr bwMode="auto">
            <a:xfrm>
              <a:off x="3409" y="8901"/>
              <a:ext cx="2296" cy="362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Identificación/Trazabilidad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6" name="Text Box 192" descr="Papel seda rosa"/>
            <p:cNvSpPr txBox="1">
              <a:spLocks noChangeArrowheads="1"/>
            </p:cNvSpPr>
            <p:nvPr/>
          </p:nvSpPr>
          <p:spPr bwMode="auto">
            <a:xfrm>
              <a:off x="7961" y="8817"/>
              <a:ext cx="1540" cy="446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Propiedad Cliente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7" name="Text Box 193" descr="Papel seda rosa"/>
            <p:cNvSpPr txBox="1">
              <a:spLocks noChangeArrowheads="1"/>
            </p:cNvSpPr>
            <p:nvPr/>
          </p:nvSpPr>
          <p:spPr bwMode="auto">
            <a:xfrm>
              <a:off x="9679" y="8921"/>
              <a:ext cx="1174" cy="342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Preservación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8" name="Text Box 194" descr="Papel reciclado"/>
            <p:cNvSpPr txBox="1">
              <a:spLocks noChangeArrowheads="1"/>
            </p:cNvSpPr>
            <p:nvPr/>
          </p:nvSpPr>
          <p:spPr bwMode="auto">
            <a:xfrm>
              <a:off x="2617" y="7253"/>
              <a:ext cx="7695" cy="1260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tabLst/>
              </a:pPr>
              <a:r>
                <a:rPr kumimoji="0" lang="es-E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Interstate-Light" charset="0"/>
                  <a:cs typeface="Arial" pitchFamily="34" charset="0"/>
                </a:rPr>
                <a:t>-Diseño y Construcción de Proyectos de Energía Solar Térmica y Fotovoltaica.</a:t>
              </a:r>
            </a:p>
            <a:p>
              <a:pPr lvl="1" algn="ctr" fontAlgn="base">
                <a:spcBef>
                  <a:spcPct val="0"/>
                </a:spcBef>
                <a:spcAft>
                  <a:spcPct val="0"/>
                </a:spcAft>
                <a:buFont typeface="Tahoma" pitchFamily="34" charset="0"/>
                <a:buChar char="-"/>
              </a:pPr>
              <a:r>
                <a:rPr kumimoji="0" lang="es-E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Interstate-Light" charset="0"/>
                  <a:cs typeface="Arial" pitchFamily="34" charset="0"/>
                </a:rPr>
                <a:t>Diseño de Proyectos de producción de Energía Hidráulica.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9" name="Text Box 195"/>
            <p:cNvSpPr txBox="1">
              <a:spLocks noChangeArrowheads="1"/>
            </p:cNvSpPr>
            <p:nvPr/>
          </p:nvSpPr>
          <p:spPr bwMode="auto">
            <a:xfrm>
              <a:off x="1964" y="13674"/>
              <a:ext cx="3823" cy="1499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PROCESOS AMBIENTALES: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0" name="Text Box 196"/>
            <p:cNvSpPr txBox="1">
              <a:spLocks noChangeArrowheads="1"/>
            </p:cNvSpPr>
            <p:nvPr/>
          </p:nvSpPr>
          <p:spPr bwMode="auto">
            <a:xfrm>
              <a:off x="2123" y="14099"/>
              <a:ext cx="1653" cy="43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Aspectos Ambientales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1" name="Text Box 197"/>
            <p:cNvSpPr txBox="1">
              <a:spLocks noChangeArrowheads="1"/>
            </p:cNvSpPr>
            <p:nvPr/>
          </p:nvSpPr>
          <p:spPr bwMode="auto">
            <a:xfrm>
              <a:off x="3911" y="14094"/>
              <a:ext cx="1736" cy="46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Requisitos Ambientales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2" name="Text Box 198"/>
            <p:cNvSpPr txBox="1">
              <a:spLocks noChangeArrowheads="1"/>
            </p:cNvSpPr>
            <p:nvPr/>
          </p:nvSpPr>
          <p:spPr bwMode="auto">
            <a:xfrm>
              <a:off x="2132" y="14576"/>
              <a:ext cx="1644" cy="45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Control Operacional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3" name="Text Box 199"/>
            <p:cNvSpPr txBox="1">
              <a:spLocks noChangeArrowheads="1"/>
            </p:cNvSpPr>
            <p:nvPr/>
          </p:nvSpPr>
          <p:spPr bwMode="auto">
            <a:xfrm>
              <a:off x="3885" y="14669"/>
              <a:ext cx="1767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Planes de Emergencia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4" name="Text Box 200" descr="Papel seda rosa"/>
            <p:cNvSpPr txBox="1">
              <a:spLocks noChangeArrowheads="1"/>
            </p:cNvSpPr>
            <p:nvPr/>
          </p:nvSpPr>
          <p:spPr bwMode="auto">
            <a:xfrm>
              <a:off x="5848" y="8922"/>
              <a:ext cx="1932" cy="342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Seguimiento y Medición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5" name="Line 201"/>
            <p:cNvSpPr>
              <a:spLocks noChangeShapeType="1"/>
            </p:cNvSpPr>
            <p:nvPr/>
          </p:nvSpPr>
          <p:spPr bwMode="auto">
            <a:xfrm flipH="1" flipV="1">
              <a:off x="2930" y="9434"/>
              <a:ext cx="7" cy="4240"/>
            </a:xfrm>
            <a:prstGeom prst="line">
              <a:avLst/>
            </a:prstGeom>
            <a:noFill/>
            <a:ln w="76200">
              <a:solidFill>
                <a:srgbClr val="969696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26" name="Line 202"/>
            <p:cNvSpPr>
              <a:spLocks noChangeShapeType="1"/>
            </p:cNvSpPr>
            <p:nvPr/>
          </p:nvSpPr>
          <p:spPr bwMode="auto">
            <a:xfrm flipH="1">
              <a:off x="3609" y="9434"/>
              <a:ext cx="5" cy="4212"/>
            </a:xfrm>
            <a:prstGeom prst="line">
              <a:avLst/>
            </a:prstGeom>
            <a:noFill/>
            <a:ln w="76200">
              <a:solidFill>
                <a:srgbClr val="969696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27" name="Text Box 203"/>
            <p:cNvSpPr txBox="1">
              <a:spLocks noChangeArrowheads="1"/>
            </p:cNvSpPr>
            <p:nvPr/>
          </p:nvSpPr>
          <p:spPr bwMode="auto">
            <a:xfrm>
              <a:off x="1964" y="10118"/>
              <a:ext cx="9006" cy="1368"/>
            </a:xfrm>
            <a:prstGeom prst="rect">
              <a:avLst/>
            </a:prstGeom>
            <a:solidFill>
              <a:srgbClr val="CC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PROCESOS DE LA ALTA DIRECCIÓN: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8" name="Text Box 204"/>
            <p:cNvSpPr txBox="1">
              <a:spLocks noChangeArrowheads="1"/>
            </p:cNvSpPr>
            <p:nvPr/>
          </p:nvSpPr>
          <p:spPr bwMode="auto">
            <a:xfrm>
              <a:off x="2132" y="10574"/>
              <a:ext cx="2736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Revisión por la Dirección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9" name="Text Box 205"/>
            <p:cNvSpPr txBox="1">
              <a:spLocks noChangeArrowheads="1"/>
            </p:cNvSpPr>
            <p:nvPr/>
          </p:nvSpPr>
          <p:spPr bwMode="auto">
            <a:xfrm>
              <a:off x="5096" y="10574"/>
              <a:ext cx="2736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Programa de Gestión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0" name="Text Box 206"/>
            <p:cNvSpPr txBox="1">
              <a:spLocks noChangeArrowheads="1"/>
            </p:cNvSpPr>
            <p:nvPr/>
          </p:nvSpPr>
          <p:spPr bwMode="auto">
            <a:xfrm>
              <a:off x="8060" y="10574"/>
              <a:ext cx="2736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Auditorías Internas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1" name="Text Box 207"/>
            <p:cNvSpPr txBox="1">
              <a:spLocks noChangeArrowheads="1"/>
            </p:cNvSpPr>
            <p:nvPr/>
          </p:nvSpPr>
          <p:spPr bwMode="auto">
            <a:xfrm>
              <a:off x="2132" y="11030"/>
              <a:ext cx="2736" cy="33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Control No Conformidades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2" name="Text Box 208"/>
            <p:cNvSpPr txBox="1">
              <a:spLocks noChangeArrowheads="1"/>
            </p:cNvSpPr>
            <p:nvPr/>
          </p:nvSpPr>
          <p:spPr bwMode="auto">
            <a:xfrm>
              <a:off x="5096" y="11030"/>
              <a:ext cx="2736" cy="33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Análisis de Datos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3" name="Text Box 209"/>
            <p:cNvSpPr txBox="1">
              <a:spLocks noChangeArrowheads="1"/>
            </p:cNvSpPr>
            <p:nvPr/>
          </p:nvSpPr>
          <p:spPr bwMode="auto">
            <a:xfrm>
              <a:off x="8060" y="11030"/>
              <a:ext cx="2736" cy="33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Mejora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4" name="Text Box 210"/>
            <p:cNvSpPr txBox="1">
              <a:spLocks noChangeArrowheads="1"/>
            </p:cNvSpPr>
            <p:nvPr/>
          </p:nvSpPr>
          <p:spPr bwMode="auto">
            <a:xfrm>
              <a:off x="1964" y="11882"/>
              <a:ext cx="9006" cy="1368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PROCESOS DE APOYO: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5" name="Text Box 211"/>
            <p:cNvSpPr txBox="1">
              <a:spLocks noChangeArrowheads="1"/>
            </p:cNvSpPr>
            <p:nvPr/>
          </p:nvSpPr>
          <p:spPr bwMode="auto">
            <a:xfrm>
              <a:off x="2132" y="12274"/>
              <a:ext cx="2736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Control de la Documentación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6" name="Text Box 212"/>
            <p:cNvSpPr txBox="1">
              <a:spLocks noChangeArrowheads="1"/>
            </p:cNvSpPr>
            <p:nvPr/>
          </p:nvSpPr>
          <p:spPr bwMode="auto">
            <a:xfrm>
              <a:off x="5096" y="12274"/>
              <a:ext cx="2736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Control de los Registros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7" name="Text Box 213"/>
            <p:cNvSpPr txBox="1">
              <a:spLocks noChangeArrowheads="1"/>
            </p:cNvSpPr>
            <p:nvPr/>
          </p:nvSpPr>
          <p:spPr bwMode="auto">
            <a:xfrm>
              <a:off x="8060" y="12274"/>
              <a:ext cx="2736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Formación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8" name="Text Box 214"/>
            <p:cNvSpPr txBox="1">
              <a:spLocks noChangeArrowheads="1"/>
            </p:cNvSpPr>
            <p:nvPr/>
          </p:nvSpPr>
          <p:spPr bwMode="auto">
            <a:xfrm>
              <a:off x="2132" y="12730"/>
              <a:ext cx="2736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Comunicación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9" name="Text Box 215"/>
            <p:cNvSpPr txBox="1">
              <a:spLocks noChangeArrowheads="1"/>
            </p:cNvSpPr>
            <p:nvPr/>
          </p:nvSpPr>
          <p:spPr bwMode="auto">
            <a:xfrm>
              <a:off x="5096" y="12730"/>
              <a:ext cx="2736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Infraestructura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0" name="Text Box 216"/>
            <p:cNvSpPr txBox="1">
              <a:spLocks noChangeArrowheads="1"/>
            </p:cNvSpPr>
            <p:nvPr/>
          </p:nvSpPr>
          <p:spPr bwMode="auto">
            <a:xfrm>
              <a:off x="8060" y="12730"/>
              <a:ext cx="2736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Ambiente de Trabajo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1" name="Text Box 217" descr="Papel seda azul"/>
            <p:cNvSpPr txBox="1">
              <a:spLocks noChangeArrowheads="1"/>
            </p:cNvSpPr>
            <p:nvPr/>
          </p:nvSpPr>
          <p:spPr bwMode="auto">
            <a:xfrm>
              <a:off x="1961" y="13366"/>
              <a:ext cx="1083" cy="3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Gestión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2" name="Text Box 218" descr="Papel seda azul"/>
            <p:cNvSpPr txBox="1">
              <a:spLocks noChangeArrowheads="1"/>
            </p:cNvSpPr>
            <p:nvPr/>
          </p:nvSpPr>
          <p:spPr bwMode="auto">
            <a:xfrm>
              <a:off x="3899" y="13325"/>
              <a:ext cx="1806" cy="32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Información / Datos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3" name="Text Box 219"/>
            <p:cNvSpPr txBox="1">
              <a:spLocks noChangeArrowheads="1"/>
            </p:cNvSpPr>
            <p:nvPr/>
          </p:nvSpPr>
          <p:spPr bwMode="auto">
            <a:xfrm>
              <a:off x="6683" y="13674"/>
              <a:ext cx="4284" cy="1499"/>
            </a:xfrm>
            <a:prstGeom prst="rect">
              <a:avLst/>
            </a:prstGeom>
            <a:solidFill>
              <a:srgbClr val="FFCC99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PROCESOS DE SEGURIDAD: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4" name="Text Box 220"/>
            <p:cNvSpPr txBox="1">
              <a:spLocks noChangeArrowheads="1"/>
            </p:cNvSpPr>
            <p:nvPr/>
          </p:nvSpPr>
          <p:spPr bwMode="auto">
            <a:xfrm>
              <a:off x="6879" y="14109"/>
              <a:ext cx="1653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Peligros y Riesgos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5" name="Text Box 221"/>
            <p:cNvSpPr txBox="1">
              <a:spLocks noChangeArrowheads="1"/>
            </p:cNvSpPr>
            <p:nvPr/>
          </p:nvSpPr>
          <p:spPr bwMode="auto">
            <a:xfrm>
              <a:off x="8811" y="14094"/>
              <a:ext cx="1988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Requisitos de Seguridad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6" name="Text Box 222"/>
            <p:cNvSpPr txBox="1">
              <a:spLocks noChangeArrowheads="1"/>
            </p:cNvSpPr>
            <p:nvPr/>
          </p:nvSpPr>
          <p:spPr bwMode="auto">
            <a:xfrm>
              <a:off x="6879" y="14586"/>
              <a:ext cx="1644" cy="44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Control Operacional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7" name="Text Box 223"/>
            <p:cNvSpPr txBox="1">
              <a:spLocks noChangeArrowheads="1"/>
            </p:cNvSpPr>
            <p:nvPr/>
          </p:nvSpPr>
          <p:spPr bwMode="auto">
            <a:xfrm>
              <a:off x="8839" y="14602"/>
              <a:ext cx="1970" cy="34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Planes de Emergencia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8" name="Text Box 224" descr="Papel seda azul"/>
            <p:cNvSpPr txBox="1">
              <a:spLocks noChangeArrowheads="1"/>
            </p:cNvSpPr>
            <p:nvPr/>
          </p:nvSpPr>
          <p:spPr bwMode="auto">
            <a:xfrm>
              <a:off x="9597" y="13269"/>
              <a:ext cx="1792" cy="34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Información / Datos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9" name="Text Box 225" descr="Papel seda azul"/>
            <p:cNvSpPr txBox="1">
              <a:spLocks noChangeArrowheads="1"/>
            </p:cNvSpPr>
            <p:nvPr/>
          </p:nvSpPr>
          <p:spPr bwMode="auto">
            <a:xfrm>
              <a:off x="7943" y="13338"/>
              <a:ext cx="868" cy="3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Gestión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1" name="Text Box 167"/>
            <p:cNvSpPr txBox="1">
              <a:spLocks noChangeArrowheads="1"/>
            </p:cNvSpPr>
            <p:nvPr/>
          </p:nvSpPr>
          <p:spPr bwMode="auto">
            <a:xfrm>
              <a:off x="2207" y="4957"/>
              <a:ext cx="1083" cy="31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adeGothic" charset="0"/>
                  <a:cs typeface="Arial" pitchFamily="34" charset="0"/>
                </a:rPr>
                <a:t>CLIENTE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90836" y="6356350"/>
            <a:ext cx="3352800" cy="365125"/>
          </a:xfrm>
        </p:spPr>
        <p:txBody>
          <a:bodyPr/>
          <a:lstStyle/>
          <a:p>
            <a:pPr algn="ctr"/>
            <a:r>
              <a:rPr lang="es-ES" sz="900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z="900" smtClean="0"/>
              <a:pPr/>
              <a:t>28</a:t>
            </a:fld>
            <a:endParaRPr lang="es-ES" sz="90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8" name="1 Título"/>
          <p:cNvSpPr txBox="1">
            <a:spLocks/>
          </p:cNvSpPr>
          <p:nvPr/>
        </p:nvSpPr>
        <p:spPr>
          <a:xfrm>
            <a:off x="457200" y="0"/>
            <a:ext cx="8305800" cy="642918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11)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MAPA DE PROCESOS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79" name="78 Botón de acción: Personalizar">
            <a:hlinkClick r:id="rId5" action="ppaction://hlinksldjump" highlightClick="1"/>
          </p:cNvPr>
          <p:cNvSpPr/>
          <p:nvPr/>
        </p:nvSpPr>
        <p:spPr>
          <a:xfrm>
            <a:off x="0" y="6072206"/>
            <a:ext cx="714348" cy="64294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29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643050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-En función  a diversos factores, podemos concluir que estamos ante un contexto cultural poco formalizado y reglamentado, es decir, del tipo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Atenea</a:t>
            </a:r>
            <a:r>
              <a:rPr lang="es-ES" dirty="0" smtClean="0"/>
              <a:t>, debido a:</a:t>
            </a:r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CuadroTexto"/>
          <p:cNvSpPr txBox="1"/>
          <p:nvPr/>
        </p:nvSpPr>
        <p:spPr>
          <a:xfrm>
            <a:off x="785786" y="2643182"/>
            <a:ext cx="4857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-Se dirige a la resolución de los problemas,(en este caso en paso de energías tradicionales a renovables)</a:t>
            </a:r>
          </a:p>
          <a:p>
            <a:endParaRPr lang="es-ES_tradnl" dirty="0" smtClean="0"/>
          </a:p>
          <a:p>
            <a:r>
              <a:rPr lang="es-ES_tradnl" dirty="0" smtClean="0"/>
              <a:t>-La organización es un entramado de pequeñas unidades(cada una de las energías renovables que abarcan)</a:t>
            </a:r>
          </a:p>
          <a:p>
            <a:endParaRPr lang="es-ES_tradnl" dirty="0" smtClean="0"/>
          </a:p>
          <a:p>
            <a:r>
              <a:rPr lang="es-ES_tradnl" dirty="0" smtClean="0"/>
              <a:t>-Pendientes del mercado, pudiendo ajustarse con facilidad a la realidad que le rodea</a:t>
            </a:r>
          </a:p>
          <a:p>
            <a:endParaRPr lang="es-ES_tradnl" dirty="0" smtClean="0"/>
          </a:p>
          <a:p>
            <a:r>
              <a:rPr lang="es-ES_tradnl" dirty="0" smtClean="0"/>
              <a:t>-</a:t>
            </a:r>
            <a:r>
              <a:rPr lang="es-ES_tradnl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ES_tradnl" dirty="0" smtClean="0"/>
              <a:t>Flexible internamente y abierto al entorno.</a:t>
            </a:r>
            <a:endParaRPr lang="es-ES" dirty="0"/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457200" y="285728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12)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ANÁLISIS DE LA CULTURA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pic>
        <p:nvPicPr>
          <p:cNvPr id="13" name="12 Imagen" descr="diosa-atene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2428868"/>
            <a:ext cx="2786082" cy="366236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1143000"/>
          </a:xfrm>
        </p:spPr>
        <p:txBody>
          <a:bodyPr/>
          <a:lstStyle/>
          <a:p>
            <a:pPr algn="ctr"/>
            <a:r>
              <a:rPr lang="es-ES" b="1" u="sng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ANÁLISIS DESCRIPTIVO:</a:t>
            </a:r>
            <a:endParaRPr lang="es-ES" b="1" u="sng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Magtel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</a:t>
            </a:fld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1071538" y="1428736"/>
            <a:ext cx="721523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1)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¿Qué es MAGTEL?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2)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3" action="ppaction://hlinksldjump"/>
              </a:rPr>
              <a:t>Historia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3)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4" action="ppaction://hlinksldjump"/>
              </a:rPr>
              <a:t>Empresas del Grupo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4)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5" action="ppaction://hlinksldjump"/>
              </a:rPr>
              <a:t>MAGTEL Renovables(áreas de trabajo)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5)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6" action="ppaction://hlinksldjump"/>
              </a:rPr>
              <a:t>Misión, Visión y Objetivos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6)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Tipos de decisiones y Política de Calidad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dirty="0"/>
          </a:p>
        </p:txBody>
      </p:sp>
      <p:pic>
        <p:nvPicPr>
          <p:cNvPr id="6" name="5 Imagen" descr="fondo 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6 Botón de acción: Personalizar">
            <a:hlinkClick r:id="rId9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Atrás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30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0" y="1714488"/>
            <a:ext cx="7643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r>
              <a:rPr lang="es-ES" dirty="0" smtClean="0"/>
              <a:t>-Podemos definir </a:t>
            </a:r>
            <a:r>
              <a:rPr lang="es-ES" b="1" u="sng" dirty="0" smtClean="0">
                <a:solidFill>
                  <a:schemeClr val="accent2">
                    <a:lumMod val="50000"/>
                  </a:schemeClr>
                </a:solidFill>
              </a:rPr>
              <a:t>CORE BUSINESS</a:t>
            </a:r>
            <a:r>
              <a:rPr lang="es-ES" b="1" dirty="0" smtClean="0"/>
              <a:t> </a:t>
            </a:r>
            <a:r>
              <a:rPr lang="es-ES" dirty="0" smtClean="0"/>
              <a:t>como el núcleo del negocio: es decir , la actividad principal , en este caso MAGTEL Renovables, se encarga fundamentalmente, entre la amplia gama de proyectos , a las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plantas solares Fotovoltaica y Termoeléctrica.</a:t>
            </a:r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457200" y="285728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13)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CORE BUSINESS 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9" name="8 Imagen" descr="outsourcing-i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2986108"/>
            <a:ext cx="3238500" cy="3371850"/>
          </a:xfrm>
          <a:prstGeom prst="rect">
            <a:avLst/>
          </a:prstGeom>
        </p:spPr>
      </p:pic>
      <p:sp>
        <p:nvSpPr>
          <p:cNvPr id="12" name="11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31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457200" y="285728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14)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OUTSOURCING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85720" y="1643050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s-ES" dirty="0" smtClean="0"/>
          </a:p>
          <a:p>
            <a:pPr lvl="1" algn="just"/>
            <a:r>
              <a:rPr lang="es-ES" dirty="0" smtClean="0"/>
              <a:t>MAGTEL Renovables realmente no realiza un proceso de producción como tal, se especializa en el área del desarrollo de proyectos para los clientes, realizando un estudio detallado, tramitación de permisos y subvenciones, estudios y cálculos para el correcto dimensionado…</a:t>
            </a:r>
          </a:p>
        </p:txBody>
      </p:sp>
      <p:sp>
        <p:nvSpPr>
          <p:cNvPr id="12" name="11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9" name="8 Rectángulo"/>
          <p:cNvSpPr/>
          <p:nvPr/>
        </p:nvSpPr>
        <p:spPr>
          <a:xfrm>
            <a:off x="285720" y="4929198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s-ES" dirty="0" smtClean="0"/>
              <a:t>Pongamos un ejemplo: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Para la construcción de una planta solar fotovoltaica, MAGTEL Renovables únicamente realiza el proyecto y una vez terminado, subcontrata a MAGTEL Redes para que lo construya.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285720" y="3214686"/>
            <a:ext cx="83582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s-ES" dirty="0" smtClean="0"/>
              <a:t>Por ello estudia un proyecto y luego lo vende o bien </a:t>
            </a:r>
            <a:r>
              <a:rPr lang="es-ES" b="1" dirty="0" smtClean="0">
                <a:solidFill>
                  <a:schemeClr val="tx2"/>
                </a:solidFill>
              </a:rPr>
              <a:t>subcontrata .</a:t>
            </a:r>
          </a:p>
          <a:p>
            <a:pPr lvl="1" algn="just"/>
            <a:r>
              <a:rPr lang="es-ES" dirty="0" smtClean="0"/>
              <a:t>Desde la posición de MAGTEL Renovables podemos decir que la dos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principales subcontrataciones</a:t>
            </a:r>
            <a:r>
              <a:rPr lang="es-ES" b="1" dirty="0" smtClean="0"/>
              <a:t> </a:t>
            </a:r>
            <a:r>
              <a:rPr lang="es-ES" dirty="0" smtClean="0"/>
              <a:t>que lleva a cabo son </a:t>
            </a:r>
            <a:r>
              <a:rPr lang="es-ES" b="1" dirty="0" smtClean="0">
                <a:solidFill>
                  <a:schemeClr val="tx2"/>
                </a:solidFill>
              </a:rPr>
              <a:t>MAGTEL sistemas y MAGTEL Redes. </a:t>
            </a:r>
            <a:r>
              <a:rPr lang="es-ES" dirty="0" smtClean="0"/>
              <a:t>Esto es así puesto que aunque sean empresas independientes, el espíritu de grupo empresarial siempre está presente.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143240" y="142873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(SUBCONTRATACIONES)</a:t>
            </a:r>
            <a:endParaRPr lang="es-E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06" y="428612"/>
            <a:ext cx="9001156" cy="1143000"/>
          </a:xfrm>
        </p:spPr>
        <p:txBody>
          <a:bodyPr>
            <a:normAutofit/>
          </a:bodyPr>
          <a:lstStyle/>
          <a:p>
            <a:pPr algn="ctr"/>
            <a:r>
              <a:rPr lang="es-ES" sz="4600" b="1" u="sng" dirty="0" smtClean="0">
                <a:latin typeface="+mn-lt"/>
              </a:rPr>
              <a:t>FACTORES DE CONTINGENCIA:</a:t>
            </a:r>
            <a:endParaRPr lang="es-ES" sz="4600" b="1" u="sng" dirty="0">
              <a:latin typeface="+mn-lt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Magtel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32</a:t>
            </a:fld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1142976" y="2000240"/>
            <a:ext cx="721523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15)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Análisis Político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16)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3" action="ppaction://hlinksldjump"/>
              </a:rPr>
              <a:t>Análisis del Entorno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	-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hlinkClick r:id="rId3" action="ppaction://hlinksldjump"/>
              </a:rPr>
              <a:t>GLOBAL</a:t>
            </a:r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	-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hlinkClick r:id="rId4" action="ppaction://hlinksldjump"/>
              </a:rPr>
              <a:t>MICROENTORNO</a:t>
            </a:r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	-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hlinkClick r:id="rId5" action="ppaction://hlinksldjump"/>
              </a:rPr>
              <a:t>MACROENTORNO</a:t>
            </a:r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17)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hlinkClick r:id="rId6" action="ppaction://hlinksldjump"/>
              </a:rPr>
              <a:t>Análisis de la Tecnología</a:t>
            </a:r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18)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Análisis de la Estrategia</a:t>
            </a:r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dirty="0"/>
          </a:p>
        </p:txBody>
      </p:sp>
      <p:pic>
        <p:nvPicPr>
          <p:cNvPr id="6" name="5 Imagen" descr="fond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6 Botón de acción: Personalizar">
            <a:hlinkClick r:id="rId9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Atrás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33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 smtClean="0"/>
              <a:t>PROPIETARIOS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MAGTEL RENOVABLES es una Sociedad Limitada cuyo capital está dividido en 6 partes iguales, cada una de las cuales perteneciente a uno de los hermanos López Magdaleno: Isidro, Antonio, Juan Luis, Carlos, Mario y Purificación.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aphicFrame>
        <p:nvGraphicFramePr>
          <p:cNvPr id="9" name="8 Diagrama"/>
          <p:cNvGraphicFramePr/>
          <p:nvPr/>
        </p:nvGraphicFramePr>
        <p:xfrm>
          <a:off x="857224" y="3429000"/>
          <a:ext cx="4786346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15)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POLÍTICO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graphicFrame>
        <p:nvGraphicFramePr>
          <p:cNvPr id="13" name="2 Gráfico"/>
          <p:cNvGraphicFramePr/>
          <p:nvPr/>
        </p:nvGraphicFramePr>
        <p:xfrm>
          <a:off x="5572132" y="3857628"/>
          <a:ext cx="3786182" cy="2171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9 Botón de acción: Personalizar">
            <a:hlinkClick r:id="rId8" action="ppaction://hlinksldjump" highlightClick="1"/>
          </p:cNvPr>
          <p:cNvSpPr/>
          <p:nvPr/>
        </p:nvSpPr>
        <p:spPr>
          <a:xfrm>
            <a:off x="142844" y="6286520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1" name="10 Flecha curvada hacia arriba">
            <a:hlinkClick r:id="rId9" action="ppaction://hlinksldjump"/>
          </p:cNvPr>
          <p:cNvSpPr/>
          <p:nvPr/>
        </p:nvSpPr>
        <p:spPr>
          <a:xfrm>
            <a:off x="6929454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13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34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428596" y="2714620"/>
            <a:ext cx="8143883" cy="2817733"/>
            <a:chOff x="2781" y="4147"/>
            <a:chExt cx="9093" cy="4438"/>
          </a:xfrm>
        </p:grpSpPr>
        <p:sp>
          <p:nvSpPr>
            <p:cNvPr id="2063" name="AutoShape 15"/>
            <p:cNvSpPr>
              <a:spLocks noChangeAspect="1" noChangeArrowheads="1" noTextEdit="1"/>
            </p:cNvSpPr>
            <p:nvPr/>
          </p:nvSpPr>
          <p:spPr bwMode="auto">
            <a:xfrm>
              <a:off x="2781" y="5047"/>
              <a:ext cx="8504" cy="353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3861" y="6069"/>
              <a:ext cx="3605" cy="612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54864" tIns="27432" rIns="54864" bIns="27432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Interstate-Light" charset="0"/>
                </a:rPr>
                <a:t>CONSEJO DE ADMINISTRACIÓN </a:t>
              </a: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1" name="Rectangle 13"/>
            <p:cNvSpPr>
              <a:spLocks noChangeArrowheads="1"/>
            </p:cNvSpPr>
            <p:nvPr/>
          </p:nvSpPr>
          <p:spPr bwMode="auto">
            <a:xfrm>
              <a:off x="5094" y="5047"/>
              <a:ext cx="3603" cy="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4864" tIns="27432" rIns="54864" bIns="27432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0" name="Rectangle 12"/>
            <p:cNvSpPr>
              <a:spLocks noChangeArrowheads="1"/>
            </p:cNvSpPr>
            <p:nvPr/>
          </p:nvSpPr>
          <p:spPr bwMode="auto">
            <a:xfrm>
              <a:off x="4401" y="4822"/>
              <a:ext cx="2160" cy="1125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54864" tIns="27432" rIns="54864" bIns="27432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Times New Roman" pitchFamily="18" charset="0"/>
                  <a:cs typeface="Interstate-Light" charset="0"/>
                </a:rPr>
                <a:t>PRESIDENTE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ES" sz="12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Mario López Magdaleno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AutoShape 11"/>
            <p:cNvSpPr>
              <a:spLocks noChangeArrowheads="1"/>
            </p:cNvSpPr>
            <p:nvPr/>
          </p:nvSpPr>
          <p:spPr bwMode="auto">
            <a:xfrm>
              <a:off x="7641" y="6127"/>
              <a:ext cx="1293" cy="340"/>
            </a:xfrm>
            <a:prstGeom prst="rightArrow">
              <a:avLst>
                <a:gd name="adj1" fmla="val 50000"/>
                <a:gd name="adj2" fmla="val 95074"/>
              </a:avLst>
            </a:prstGeom>
            <a:solidFill>
              <a:schemeClr val="accent2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9040" y="4147"/>
              <a:ext cx="2834" cy="2737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54864" tIns="27432" rIns="54864" bIns="27432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Times New Roman" pitchFamily="18" charset="0"/>
                  <a:cs typeface="Interstate-Light" charset="0"/>
                </a:rPr>
                <a:t>DPTO CORPORATIVO</a:t>
              </a: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Times New Roman" pitchFamily="18" charset="0"/>
                  <a:cs typeface="Interstate-Light" charset="0"/>
                </a:rPr>
                <a:t>Asesoramiento</a:t>
              </a: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Times New Roman" pitchFamily="18" charset="0"/>
                  <a:cs typeface="Interstate-Light" charset="0"/>
                </a:rPr>
                <a:t>Financiero</a:t>
              </a: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Times New Roman" pitchFamily="18" charset="0"/>
                  <a:cs typeface="Interstate-Light" charset="0"/>
                </a:rPr>
                <a:t>Calidad </a:t>
              </a: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Times New Roman" pitchFamily="18" charset="0"/>
                  <a:cs typeface="Interstate-Light" charset="0"/>
                </a:rPr>
                <a:t>RRHH</a:t>
              </a: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Times New Roman" pitchFamily="18" charset="0"/>
                  <a:cs typeface="Interstate-Light" charset="0"/>
                </a:rPr>
                <a:t>Jurídico</a:t>
              </a: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Times New Roman" pitchFamily="18" charset="0"/>
                  <a:cs typeface="Interstate-Light" charset="0"/>
                </a:rPr>
                <a:t>Comunicación</a:t>
              </a: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6114" y="6681"/>
              <a:ext cx="0" cy="407"/>
            </a:xfrm>
            <a:prstGeom prst="lin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3460" y="7072"/>
              <a:ext cx="7144" cy="0"/>
            </a:xfrm>
            <a:prstGeom prst="lin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3460" y="7114"/>
              <a:ext cx="0" cy="408"/>
            </a:xfrm>
            <a:prstGeom prst="lin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>
              <a:off x="4890" y="7072"/>
              <a:ext cx="0" cy="407"/>
            </a:xfrm>
            <a:prstGeom prst="lin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53" name="Line 5"/>
            <p:cNvSpPr>
              <a:spLocks noChangeShapeType="1"/>
            </p:cNvSpPr>
            <p:nvPr/>
          </p:nvSpPr>
          <p:spPr bwMode="auto">
            <a:xfrm>
              <a:off x="6318" y="7088"/>
              <a:ext cx="0" cy="408"/>
            </a:xfrm>
            <a:prstGeom prst="lin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auto">
            <a:xfrm>
              <a:off x="7679" y="7088"/>
              <a:ext cx="0" cy="408"/>
            </a:xfrm>
            <a:prstGeom prst="lin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51" name="Line 3"/>
            <p:cNvSpPr>
              <a:spLocks noChangeShapeType="1"/>
            </p:cNvSpPr>
            <p:nvPr/>
          </p:nvSpPr>
          <p:spPr bwMode="auto">
            <a:xfrm>
              <a:off x="9176" y="7088"/>
              <a:ext cx="0" cy="408"/>
            </a:xfrm>
            <a:prstGeom prst="lin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50" name="Line 2"/>
            <p:cNvSpPr>
              <a:spLocks noChangeShapeType="1"/>
            </p:cNvSpPr>
            <p:nvPr/>
          </p:nvSpPr>
          <p:spPr bwMode="auto">
            <a:xfrm>
              <a:off x="10598" y="7088"/>
              <a:ext cx="0" cy="408"/>
            </a:xfrm>
            <a:prstGeom prst="lin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500034" y="4857760"/>
            <a:ext cx="1071570" cy="135732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vert="horz" wrap="square" lIns="54864" tIns="27432" rIns="54864" bIns="27432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MAGTEL 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REDES</a:t>
            </a:r>
            <a:r>
              <a:rPr kumimoji="0" lang="es-ES" sz="9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9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ea typeface="Times New Roman" pitchFamily="18" charset="0"/>
              <a:cs typeface="Interstate-Light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Carlos López Magdaleno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1643042" y="4857760"/>
            <a:ext cx="1220790" cy="135732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vert="horz" wrap="square" lIns="54864" tIns="27432" rIns="54864" bIns="27432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MAGTEL 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SISTEMAS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ea typeface="Times New Roman" pitchFamily="18" charset="0"/>
              <a:cs typeface="Interstate-Light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Juan Luis López Magdaleno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2928926" y="4857760"/>
            <a:ext cx="1285884" cy="135732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vert="horz" wrap="square" lIns="54864" tIns="27432" rIns="54864" bIns="27432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MAGTEL 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RENOVABLES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ea typeface="Times New Roman" pitchFamily="18" charset="0"/>
              <a:cs typeface="Interstate-Light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Isidro López Magdaleno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4351342" y="4857760"/>
            <a:ext cx="1077914" cy="135732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vert="horz" wrap="square" lIns="54864" tIns="27432" rIns="54864" bIns="27432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MAGTEL 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INDUSTRIAL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ea typeface="Times New Roman" pitchFamily="18" charset="0"/>
              <a:cs typeface="Interstate-Light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Antonio López Magdaleno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5572132" y="4857760"/>
            <a:ext cx="1143008" cy="135732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vert="horz" wrap="square" lIns="54864" tIns="27432" rIns="54864" bIns="27432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MAGTEL 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AGUAS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ea typeface="Times New Roman" pitchFamily="18" charset="0"/>
              <a:cs typeface="Interstate-Light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Isidro López Magdaleno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6858016" y="4857760"/>
            <a:ext cx="1143008" cy="135732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vert="horz" wrap="square" lIns="54864" tIns="27432" rIns="54864" bIns="27432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MAGTEL 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I+D+i</a:t>
            </a: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  <a:cs typeface="Interstate-Light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ea typeface="Times New Roman" pitchFamily="18" charset="0"/>
              <a:cs typeface="Interstate-Light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Isidro López Magdaleno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0" y="2703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1 Título"/>
          <p:cNvSpPr txBox="1">
            <a:spLocks/>
          </p:cNvSpPr>
          <p:nvPr/>
        </p:nvSpPr>
        <p:spPr>
          <a:xfrm>
            <a:off x="457200" y="285728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15)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POLÍTICO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500034" y="1500174"/>
            <a:ext cx="7858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Dichos socios ocupan puestos de gestión en la empresa, por lo tanto estamos ante un </a:t>
            </a:r>
            <a:r>
              <a:rPr lang="es-ES" b="1" dirty="0" smtClean="0">
                <a:solidFill>
                  <a:schemeClr val="tx2"/>
                </a:solidFill>
              </a:rPr>
              <a:t>gobierno personalista</a:t>
            </a:r>
            <a:r>
              <a:rPr lang="es-ES" dirty="0" smtClean="0"/>
              <a:t>. Este modelo se caracteriza porque los socios llevan un </a:t>
            </a:r>
            <a:r>
              <a:rPr lang="es-ES" b="1" dirty="0" smtClean="0">
                <a:solidFill>
                  <a:schemeClr val="tx2"/>
                </a:solidFill>
              </a:rPr>
              <a:t>autocontrol de las decisiones</a:t>
            </a:r>
            <a:r>
              <a:rPr lang="es-ES" dirty="0" smtClean="0"/>
              <a:t>, que supone la toma de decisiones  más fácil y mayor control sobre la organización, </a:t>
            </a:r>
            <a:r>
              <a:rPr lang="es-ES" b="1" dirty="0" smtClean="0"/>
              <a:t>y </a:t>
            </a:r>
            <a:r>
              <a:rPr lang="es-ES" b="1" dirty="0" smtClean="0">
                <a:solidFill>
                  <a:schemeClr val="tx2"/>
                </a:solidFill>
              </a:rPr>
              <a:t>bajo costes de agencia…</a:t>
            </a:r>
          </a:p>
          <a:p>
            <a:endParaRPr lang="es-ES" dirty="0" smtClean="0"/>
          </a:p>
        </p:txBody>
      </p:sp>
      <p:sp>
        <p:nvSpPr>
          <p:cNvPr id="32" name="31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86520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35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9 CuadroTexto"/>
          <p:cNvSpPr txBox="1"/>
          <p:nvPr/>
        </p:nvSpPr>
        <p:spPr>
          <a:xfrm>
            <a:off x="642910" y="1785926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-DIMENSIONES DEL ENTORNO:</a:t>
            </a:r>
            <a:endParaRPr lang="es-E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071538" y="2571744"/>
          <a:ext cx="7500992" cy="3380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5248"/>
                <a:gridCol w="1875248"/>
                <a:gridCol w="1875248"/>
                <a:gridCol w="1875248"/>
              </a:tblGrid>
              <a:tr h="1643074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Complejidad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Hostilidad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Incertidumbre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Ambigüedad</a:t>
                      </a:r>
                      <a:endParaRPr lang="es-ES" dirty="0"/>
                    </a:p>
                  </a:txBody>
                  <a:tcPr/>
                </a:tc>
              </a:tr>
              <a:tr h="1643074"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b="1" dirty="0" smtClean="0"/>
                        <a:t>ALTA</a:t>
                      </a:r>
                    </a:p>
                    <a:p>
                      <a:pPr algn="ctr"/>
                      <a:r>
                        <a:rPr lang="es-ES" dirty="0" smtClean="0"/>
                        <a:t>Necesidad</a:t>
                      </a:r>
                      <a:r>
                        <a:rPr lang="es-ES" baseline="0" dirty="0" smtClean="0"/>
                        <a:t> de conocimientos sofisticados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b="1" dirty="0" smtClean="0"/>
                        <a:t>ALTA</a:t>
                      </a:r>
                    </a:p>
                    <a:p>
                      <a:pPr algn="ctr"/>
                      <a:r>
                        <a:rPr lang="es-ES" dirty="0" smtClean="0"/>
                        <a:t>Nivel</a:t>
                      </a:r>
                      <a:r>
                        <a:rPr lang="es-ES" baseline="0" dirty="0" smtClean="0"/>
                        <a:t> de competitividad elevado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b="1" dirty="0" smtClean="0"/>
                        <a:t>ALTA</a:t>
                      </a:r>
                    </a:p>
                    <a:p>
                      <a:pPr algn="ctr"/>
                      <a:r>
                        <a:rPr lang="es-ES" dirty="0" smtClean="0"/>
                        <a:t>Constante</a:t>
                      </a:r>
                      <a:r>
                        <a:rPr lang="es-ES" baseline="0" dirty="0" smtClean="0"/>
                        <a:t> evolución de las energías renovables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pPr algn="ctr"/>
                      <a:r>
                        <a:rPr lang="es-ES" b="1" dirty="0" smtClean="0"/>
                        <a:t>ALTA</a:t>
                      </a:r>
                    </a:p>
                    <a:p>
                      <a:pPr algn="ctr"/>
                      <a:r>
                        <a:rPr lang="es-ES" dirty="0" smtClean="0"/>
                        <a:t>Múltiples</a:t>
                      </a:r>
                      <a:r>
                        <a:rPr lang="es-ES" baseline="0" dirty="0" smtClean="0"/>
                        <a:t> factores afectan al desarrollo de la actividad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3" name="12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86520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428596" y="1214422"/>
            <a:ext cx="82296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MICROENTORNO </a:t>
            </a: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9" name="8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2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/>
          <a:p>
            <a:fld id="{FF9ECCE3-DA36-44BE-AF45-59347730D385}" type="slidenum">
              <a:rPr lang="es-ES" smtClean="0"/>
              <a:pPr/>
              <a:t>36</a:t>
            </a:fld>
            <a:endParaRPr lang="es-ES"/>
          </a:p>
        </p:txBody>
      </p:sp>
      <p:sp>
        <p:nvSpPr>
          <p:cNvPr id="13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</p:spPr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11" name="10 Rectángulo redondeado">
            <a:hlinkClick r:id="rId3" action="ppaction://hlinksldjump"/>
          </p:cNvPr>
          <p:cNvSpPr/>
          <p:nvPr/>
        </p:nvSpPr>
        <p:spPr>
          <a:xfrm>
            <a:off x="571472" y="2357430"/>
            <a:ext cx="2286016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PROVEEDORES</a:t>
            </a:r>
            <a:endParaRPr lang="es-ES" dirty="0"/>
          </a:p>
        </p:txBody>
      </p:sp>
      <p:sp>
        <p:nvSpPr>
          <p:cNvPr id="14" name="13 Rectángulo redondeado">
            <a:hlinkClick r:id="rId4" action="ppaction://hlinksldjump"/>
          </p:cNvPr>
          <p:cNvSpPr/>
          <p:nvPr/>
        </p:nvSpPr>
        <p:spPr>
          <a:xfrm>
            <a:off x="1714480" y="4000504"/>
            <a:ext cx="2286016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CLIENTES</a:t>
            </a:r>
            <a:endParaRPr lang="es-ES" dirty="0"/>
          </a:p>
        </p:txBody>
      </p:sp>
      <p:sp>
        <p:nvSpPr>
          <p:cNvPr id="15" name="14 Rectángulo redondeado">
            <a:hlinkClick r:id="rId5" action="ppaction://hlinksldjump"/>
          </p:cNvPr>
          <p:cNvSpPr/>
          <p:nvPr/>
        </p:nvSpPr>
        <p:spPr>
          <a:xfrm>
            <a:off x="3428992" y="2357430"/>
            <a:ext cx="2214578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BARRERAS DE ENTRADA</a:t>
            </a:r>
            <a:endParaRPr lang="es-ES" dirty="0"/>
          </a:p>
        </p:txBody>
      </p:sp>
      <p:sp>
        <p:nvSpPr>
          <p:cNvPr id="16" name="15 Rectángulo redondeado">
            <a:hlinkClick r:id="rId6" action="ppaction://hlinksldjump"/>
          </p:cNvPr>
          <p:cNvSpPr/>
          <p:nvPr/>
        </p:nvSpPr>
        <p:spPr>
          <a:xfrm>
            <a:off x="5214942" y="4000504"/>
            <a:ext cx="2500330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COMPETIDORES</a:t>
            </a:r>
            <a:endParaRPr lang="es-ES" dirty="0"/>
          </a:p>
        </p:txBody>
      </p:sp>
      <p:sp>
        <p:nvSpPr>
          <p:cNvPr id="17" name="16 Botón de acción: Personalizar">
            <a:hlinkClick r:id="rId7" action="ppaction://hlinksldjump" highlightClick="1"/>
          </p:cNvPr>
          <p:cNvSpPr/>
          <p:nvPr/>
        </p:nvSpPr>
        <p:spPr>
          <a:xfrm>
            <a:off x="142844" y="6286520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8" name="17 Rectángulo redondeado">
            <a:hlinkClick r:id="rId8" action="ppaction://hlinksldjump"/>
          </p:cNvPr>
          <p:cNvSpPr/>
          <p:nvPr/>
        </p:nvSpPr>
        <p:spPr>
          <a:xfrm>
            <a:off x="6357950" y="2357430"/>
            <a:ext cx="2286016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ESTADO</a:t>
            </a: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5 3.7037E-7 L -1.11111E-6 3.7037E-7 " pathEditMode="relative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5 3.7037E-7 L -1.11111E-6 3.7037E-7 " pathEditMode="relative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5 3.7037E-7 L -1.11111E-6 3.7037E-7 " pathEditMode="relative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5 3.7037E-7 L -1.11111E-6 3.7037E-7 " pathEditMode="relative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5 3.7037E-7 L -1.11111E-6 3.7037E-7 " pathEditMode="relative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37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00174"/>
            <a:ext cx="792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PODER DE NEGOCIACIÓN DE LOS PROVEEDORES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57158" y="2000240"/>
            <a:ext cx="8464578" cy="44627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dirty="0"/>
              <a:t>Los </a:t>
            </a:r>
            <a:r>
              <a:rPr lang="es-ES" b="1" dirty="0">
                <a:solidFill>
                  <a:schemeClr val="accent2">
                    <a:lumMod val="50000"/>
                  </a:schemeClr>
                </a:solidFill>
              </a:rPr>
              <a:t>principales proveedores</a:t>
            </a:r>
            <a:r>
              <a:rPr lang="es-ES" dirty="0"/>
              <a:t> son </a:t>
            </a:r>
            <a:r>
              <a:rPr lang="es-ES" dirty="0" smtClean="0"/>
              <a:t>empresas nacionales (DIELECTRO MANCHEGO, HILTI ESPAÑOLA, RAMOS SIERRA…) </a:t>
            </a:r>
            <a:r>
              <a:rPr lang="es-ES" dirty="0"/>
              <a:t>y </a:t>
            </a:r>
            <a:r>
              <a:rPr lang="es-ES" dirty="0" smtClean="0"/>
              <a:t>alemanas (IBC SOLAR, SOLAR VERLAG GMBH, TRITEC…).</a:t>
            </a:r>
            <a:endParaRPr lang="es-ES" dirty="0"/>
          </a:p>
          <a:p>
            <a:pPr algn="just">
              <a:spcBef>
                <a:spcPct val="50000"/>
              </a:spcBef>
            </a:pPr>
            <a:r>
              <a:rPr lang="es-ES" dirty="0" smtClean="0"/>
              <a:t>Las cuales principalmente les suministran los componentes y materiales para las cubiertas y fachadas fotovoltaicas.</a:t>
            </a:r>
            <a:endParaRPr lang="es-ES" dirty="0"/>
          </a:p>
          <a:p>
            <a:pPr algn="just">
              <a:spcBef>
                <a:spcPct val="50000"/>
              </a:spcBef>
            </a:pPr>
            <a:r>
              <a:rPr lang="es-ES" dirty="0" smtClean="0"/>
              <a:t>Respecto al poder de negociación de éstos, cabe destacar por ejemplo que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en los últimos años</a:t>
            </a:r>
            <a:r>
              <a:rPr lang="es-ES" dirty="0" smtClean="0"/>
              <a:t> se ha producido a nivel nacional y mundial una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elevadísima demanda </a:t>
            </a:r>
            <a:r>
              <a:rPr lang="es-ES" dirty="0" smtClean="0"/>
              <a:t>de placas solares debido a los subsidios concedidos a este tipo de energía desde distintos gobiernos,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smtClean="0"/>
              <a:t>lo que a conllevado a la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escasez de suministros</a:t>
            </a:r>
            <a:r>
              <a:rPr lang="es-ES" dirty="0" smtClean="0"/>
              <a:t> de éstas puesto que la oferta no era capaz de suplir la creciente demanda.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Imposibilitándose de esta manera el margen de negociación</a:t>
            </a:r>
            <a:r>
              <a:rPr lang="es-ES" dirty="0" smtClean="0"/>
              <a:t> y de imposición de condiciones por parte de la empresa frente a los proveedores.</a:t>
            </a:r>
          </a:p>
          <a:p>
            <a:pPr algn="just">
              <a:spcBef>
                <a:spcPct val="50000"/>
              </a:spcBef>
            </a:pPr>
            <a:r>
              <a:rPr lang="es-ES" sz="2000" dirty="0" smtClean="0"/>
              <a:t/>
            </a:r>
            <a:br>
              <a:rPr lang="es-ES" sz="2000" dirty="0" smtClean="0"/>
            </a:br>
            <a:endParaRPr lang="es-ES" sz="20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Flecha curvada hacia arriba">
            <a:hlinkClick r:id="rId3" action="ppaction://hlinksldjump"/>
          </p:cNvPr>
          <p:cNvSpPr/>
          <p:nvPr/>
        </p:nvSpPr>
        <p:spPr>
          <a:xfrm rot="-10800000">
            <a:off x="21428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38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00174"/>
            <a:ext cx="792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BARRERAS DE ENTRADA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2" name="11 Rectángulo"/>
          <p:cNvSpPr/>
          <p:nvPr/>
        </p:nvSpPr>
        <p:spPr>
          <a:xfrm>
            <a:off x="500034" y="1928802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Podríamos clasificarlas en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2 tipos</a:t>
            </a:r>
            <a:r>
              <a:rPr lang="es-ES" dirty="0" smtClean="0"/>
              <a:t>:</a:t>
            </a:r>
          </a:p>
          <a:p>
            <a:pPr algn="just"/>
            <a:r>
              <a:rPr lang="es-ES" dirty="0" smtClean="0"/>
              <a:t>*Las barreras de entrada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naturales</a:t>
            </a:r>
            <a:r>
              <a:rPr lang="es-ES" dirty="0" smtClean="0"/>
              <a:t>: Son de efecto </a:t>
            </a:r>
            <a:r>
              <a:rPr lang="es-ES" dirty="0" err="1" smtClean="0"/>
              <a:t>inintencionado</a:t>
            </a:r>
            <a:r>
              <a:rPr lang="es-ES" dirty="0" smtClean="0"/>
              <a:t> y secundario del proceso de maximización.</a:t>
            </a:r>
          </a:p>
          <a:p>
            <a:pPr algn="just"/>
            <a:r>
              <a:rPr lang="es-ES" dirty="0" smtClean="0"/>
              <a:t>*Las barreras de entrada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estratégicas</a:t>
            </a:r>
            <a:r>
              <a:rPr lang="es-ES" dirty="0" smtClean="0"/>
              <a:t>: Son establecidas voluntaria e intencionadamente por las empresas ya instaladas en el sector.</a:t>
            </a:r>
          </a:p>
          <a:p>
            <a:pPr algn="just"/>
            <a:endParaRPr lang="es-ES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643314"/>
            <a:ext cx="2571240" cy="233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12 CuadroTexto"/>
          <p:cNvSpPr txBox="1"/>
          <p:nvPr/>
        </p:nvSpPr>
        <p:spPr>
          <a:xfrm>
            <a:off x="500034" y="3357562"/>
            <a:ext cx="57150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En el caso de éstas empresas del sector de las Energías Renovables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, las barreras son casi inexistentes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smtClean="0"/>
              <a:t>ya que no se exige ningún requisito para acceder a éste mercado. </a:t>
            </a:r>
          </a:p>
          <a:p>
            <a:pPr algn="just"/>
            <a:r>
              <a:rPr lang="es-ES" dirty="0" smtClean="0"/>
              <a:t>Los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límites no son marcados por el sector</a:t>
            </a:r>
            <a:r>
              <a:rPr lang="es-ES" dirty="0" smtClean="0"/>
              <a:t>, sino que son marcadas por parte de cada uno de los empresarios que quieren acceder a dicho mercado. Dependiendo del ámbito del mercado al que quieran acceder, deberán imponerse unas mayores o menores exigencias en materias de estructura organizativa e inversión inicial.  </a:t>
            </a:r>
          </a:p>
          <a:p>
            <a:endParaRPr lang="es-ES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Flecha curvada hacia arriba">
            <a:hlinkClick r:id="rId4" action="ppaction://hlinksldjump"/>
          </p:cNvPr>
          <p:cNvSpPr/>
          <p:nvPr/>
        </p:nvSpPr>
        <p:spPr>
          <a:xfrm rot="-10800000">
            <a:off x="21428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39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00174"/>
            <a:ext cx="79296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PODER DE NEGOCIACIÓN DE LOS CLIENTES</a:t>
            </a:r>
          </a:p>
          <a:p>
            <a:pPr algn="ctr"/>
            <a:endParaRPr lang="es-ES" sz="2400" b="1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10" descr="clien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428868"/>
            <a:ext cx="3475037" cy="3500462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3929058" y="2078592"/>
            <a:ext cx="507209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Los  principales clientes por área de mercado son:   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-Agua y Medio ambiente:                      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-Energía:</a:t>
            </a:r>
          </a:p>
          <a:p>
            <a:pPr algn="just">
              <a:spcBef>
                <a:spcPct val="50000"/>
              </a:spcBef>
            </a:pPr>
            <a:endParaRPr lang="es-ES" dirty="0" smtClean="0"/>
          </a:p>
          <a:p>
            <a:pPr algn="just">
              <a:spcBef>
                <a:spcPct val="50000"/>
              </a:spcBef>
            </a:pPr>
            <a:r>
              <a:rPr lang="es-ES" dirty="0" smtClean="0"/>
              <a:t>Al tratarse de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proyectos individualizados</a:t>
            </a:r>
            <a:r>
              <a:rPr lang="es-ES" dirty="0" smtClean="0"/>
              <a:t>,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no hay apenas margen de negociación</a:t>
            </a:r>
            <a:r>
              <a:rPr lang="es-ES" dirty="0" smtClean="0"/>
              <a:t>, el coste dependerá del tipo de proyecto, materiales a utilizar, potencia a instalar, superficie total a cubrir…</a:t>
            </a:r>
          </a:p>
        </p:txBody>
      </p:sp>
      <p:sp>
        <p:nvSpPr>
          <p:cNvPr id="13" name="12 Llamada de flecha a la izquierda"/>
          <p:cNvSpPr/>
          <p:nvPr/>
        </p:nvSpPr>
        <p:spPr>
          <a:xfrm>
            <a:off x="6858016" y="2500306"/>
            <a:ext cx="1785950" cy="1214446"/>
          </a:xfrm>
          <a:prstGeom prst="leftArrowCallo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7500958" y="2451738"/>
            <a:ext cx="2286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·</a:t>
            </a:r>
            <a:r>
              <a:rPr lang="es-ES" dirty="0" err="1" smtClean="0">
                <a:solidFill>
                  <a:schemeClr val="bg1"/>
                </a:solidFill>
              </a:rPr>
              <a:t>Egmasa</a:t>
            </a:r>
            <a:r>
              <a:rPr lang="es-ES" dirty="0" smtClean="0">
                <a:solidFill>
                  <a:schemeClr val="bg1"/>
                </a:solidFill>
              </a:rPr>
              <a:t>                                      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·</a:t>
            </a:r>
            <a:r>
              <a:rPr lang="es-ES" dirty="0" err="1" smtClean="0">
                <a:solidFill>
                  <a:schemeClr val="bg1"/>
                </a:solidFill>
              </a:rPr>
              <a:t>Emacsa</a:t>
            </a:r>
            <a:r>
              <a:rPr lang="es-ES" dirty="0" smtClean="0">
                <a:solidFill>
                  <a:schemeClr val="bg1"/>
                </a:solidFill>
              </a:rPr>
              <a:t>                               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·</a:t>
            </a:r>
            <a:r>
              <a:rPr lang="es-ES" dirty="0" err="1" smtClean="0">
                <a:solidFill>
                  <a:schemeClr val="bg1"/>
                </a:solidFill>
              </a:rPr>
              <a:t>Emaca</a:t>
            </a:r>
            <a:r>
              <a:rPr lang="es-ES" dirty="0" smtClean="0">
                <a:solidFill>
                  <a:schemeClr val="bg1"/>
                </a:solidFill>
              </a:rPr>
              <a:t>                                 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·</a:t>
            </a:r>
            <a:r>
              <a:rPr lang="es-ES" dirty="0" err="1" smtClean="0">
                <a:solidFill>
                  <a:schemeClr val="bg1"/>
                </a:solidFill>
              </a:rPr>
              <a:t>Enresa</a:t>
            </a:r>
            <a:r>
              <a:rPr lang="es-ES" dirty="0" smtClean="0"/>
              <a:t>                                  </a:t>
            </a:r>
          </a:p>
          <a:p>
            <a:endParaRPr lang="es-ES" dirty="0"/>
          </a:p>
        </p:txBody>
      </p:sp>
      <p:sp>
        <p:nvSpPr>
          <p:cNvPr id="14" name="13 Llamada de flecha a la izquierda"/>
          <p:cNvSpPr/>
          <p:nvPr/>
        </p:nvSpPr>
        <p:spPr>
          <a:xfrm>
            <a:off x="4929190" y="3571876"/>
            <a:ext cx="2428892" cy="1214446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398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CuadroTexto"/>
          <p:cNvSpPr txBox="1"/>
          <p:nvPr/>
        </p:nvSpPr>
        <p:spPr>
          <a:xfrm>
            <a:off x="5643570" y="3571876"/>
            <a:ext cx="2571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·</a:t>
            </a:r>
            <a:r>
              <a:rPr lang="es-ES" dirty="0" err="1" smtClean="0">
                <a:solidFill>
                  <a:schemeClr val="bg1"/>
                </a:solidFill>
              </a:rPr>
              <a:t>Elecnor</a:t>
            </a:r>
            <a:r>
              <a:rPr lang="es-ES" dirty="0" smtClean="0">
                <a:solidFill>
                  <a:schemeClr val="bg1"/>
                </a:solidFill>
              </a:rPr>
              <a:t>     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·Grupo Cobra              ·Grupo Endesa         ·Unión Fenosa</a:t>
            </a:r>
          </a:p>
          <a:p>
            <a:endParaRPr lang="es-ES" dirty="0"/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7" name="16 Flecha curvada hacia arriba">
            <a:hlinkClick r:id="rId4" action="ppaction://hlinksldjump"/>
          </p:cNvPr>
          <p:cNvSpPr/>
          <p:nvPr/>
        </p:nvSpPr>
        <p:spPr>
          <a:xfrm rot="-10800000">
            <a:off x="428596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44 -2.55319E-6 L -3.05556E-6 -2.55319E-6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65 -7.18779E-6 L 8.05556E-6 -7.18779E-6 " pathEditMode="relative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142984"/>
            <a:ext cx="792961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1)-¿</a:t>
            </a:r>
            <a:r>
              <a:rPr lang="es-ES" sz="2000" b="1" dirty="0">
                <a:solidFill>
                  <a:schemeClr val="accent2">
                    <a:lumMod val="50000"/>
                  </a:schemeClr>
                </a:solidFill>
              </a:rPr>
              <a:t>Qué 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es MAGTEL? </a:t>
            </a:r>
          </a:p>
          <a:p>
            <a:endParaRPr lang="es-ES" dirty="0"/>
          </a:p>
          <a:p>
            <a:pPr algn="just"/>
            <a:r>
              <a:rPr lang="es-ES" b="1" dirty="0" smtClean="0"/>
              <a:t>	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MAGTEL</a:t>
            </a:r>
            <a:r>
              <a:rPr lang="es-ES" dirty="0" smtClean="0"/>
              <a:t> </a:t>
            </a:r>
            <a:r>
              <a:rPr lang="es-ES" dirty="0"/>
              <a:t>es hoy </a:t>
            </a:r>
            <a:r>
              <a:rPr lang="es-ES" dirty="0" smtClean="0"/>
              <a:t>un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</a:rPr>
              <a:t>Grupo empresarial</a:t>
            </a:r>
            <a:r>
              <a:rPr lang="es-ES" dirty="0"/>
              <a:t> que aplica la tecnología en el diseño, construcción </a:t>
            </a:r>
            <a:r>
              <a:rPr lang="es-ES" dirty="0" smtClean="0"/>
              <a:t>y mantenimiento de </a:t>
            </a:r>
            <a:r>
              <a:rPr lang="es-ES" dirty="0"/>
              <a:t>proyectos en el sector de las telecomunicaciones, Energía, Infraestructuras e Industria.</a:t>
            </a:r>
          </a:p>
          <a:p>
            <a:pPr algn="just"/>
            <a:r>
              <a:rPr lang="es-ES" dirty="0"/>
              <a:t>MAGTEL se compone principalmente de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</a:rPr>
              <a:t>seis empresas especializadas</a:t>
            </a:r>
            <a:r>
              <a:rPr lang="es-ES" dirty="0"/>
              <a:t> como resultado de un importante desarrollo de sus áreas de negocio</a:t>
            </a:r>
            <a:r>
              <a:rPr lang="es-ES" dirty="0" smtClean="0"/>
              <a:t>:	</a:t>
            </a:r>
          </a:p>
          <a:p>
            <a:pPr lvl="2" algn="just"/>
            <a:endParaRPr lang="es-ES" dirty="0" smtClean="0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114" name="Rectangle 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137" name="Rectangle 8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8" name="17 Diagrama"/>
          <p:cNvGraphicFramePr/>
          <p:nvPr/>
        </p:nvGraphicFramePr>
        <p:xfrm>
          <a:off x="2786050" y="3286124"/>
          <a:ext cx="4429156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12 Imagen" descr="fondo 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10 Botón de acción: Personalizar">
            <a:hlinkClick r:id="rId7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5" name="14 Botón de acción: Personalizar">
            <a:hlinkClick r:id="rId8" action="ppaction://hlinksldjump" highlightClick="1"/>
          </p:cNvPr>
          <p:cNvSpPr/>
          <p:nvPr/>
        </p:nvSpPr>
        <p:spPr>
          <a:xfrm>
            <a:off x="72866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Continuación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40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00174"/>
            <a:ext cx="792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COMPETENCIA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CuadroTexto"/>
          <p:cNvSpPr txBox="1"/>
          <p:nvPr/>
        </p:nvSpPr>
        <p:spPr>
          <a:xfrm>
            <a:off x="571472" y="1928802"/>
            <a:ext cx="8072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Hay una serie de empresas Andaluzas a destacar que forman parte activa del campo de la energía renovable, y más concretamente de las instalaciones fotovoltaicas. Algunas de ellas son empresas tales como:</a:t>
            </a:r>
          </a:p>
          <a:p>
            <a:pPr algn="just"/>
            <a:r>
              <a:rPr lang="es-ES" dirty="0" smtClean="0"/>
              <a:t> </a:t>
            </a:r>
          </a:p>
          <a:p>
            <a:pPr lvl="1" algn="just"/>
            <a:r>
              <a:rPr lang="es-ES" b="1" i="1" dirty="0" smtClean="0">
                <a:solidFill>
                  <a:schemeClr val="tx2"/>
                </a:solidFill>
              </a:rPr>
              <a:t>-</a:t>
            </a:r>
            <a:r>
              <a:rPr lang="es-ES" b="1" i="1" u="sng" dirty="0" err="1" smtClean="0">
                <a:solidFill>
                  <a:schemeClr val="tx2"/>
                </a:solidFill>
              </a:rPr>
              <a:t>Prosolia</a:t>
            </a:r>
            <a:r>
              <a:rPr lang="es-ES" i="1" dirty="0" smtClean="0">
                <a:solidFill>
                  <a:schemeClr val="tx2"/>
                </a:solidFill>
              </a:rPr>
              <a:t>: </a:t>
            </a:r>
            <a:r>
              <a:rPr lang="es-ES" dirty="0" smtClean="0"/>
              <a:t>Empresa dedicada a la Ingeniería energética y a proyectos y dirección de obras en instalaciones: Fotovoltaicas conectadas a red Fotovoltaicas autónomas Térmicas Geotérmicas Promoción y ejecución de parques solares. Mantenimiento. Estudios de viabilidad técnica y económica, en campos de promoción e instalación, a lo largo de Andalucía y otras comunidades de España.</a:t>
            </a:r>
          </a:p>
          <a:p>
            <a:pPr algn="just">
              <a:lnSpc>
                <a:spcPts val="1500"/>
              </a:lnSpc>
            </a:pPr>
            <a:r>
              <a:rPr lang="es-ES" dirty="0" smtClean="0"/>
              <a:t> </a:t>
            </a:r>
          </a:p>
          <a:p>
            <a:pPr lvl="1" algn="just"/>
            <a:r>
              <a:rPr lang="es-ES" b="1" i="1" dirty="0" smtClean="0">
                <a:solidFill>
                  <a:schemeClr val="tx2"/>
                </a:solidFill>
              </a:rPr>
              <a:t>-</a:t>
            </a:r>
            <a:r>
              <a:rPr lang="es-ES" b="1" i="1" u="sng" dirty="0" err="1" smtClean="0">
                <a:solidFill>
                  <a:schemeClr val="tx2"/>
                </a:solidFill>
              </a:rPr>
              <a:t>Biofutur</a:t>
            </a:r>
            <a:r>
              <a:rPr lang="es-ES" i="1" dirty="0" smtClean="0"/>
              <a:t>: </a:t>
            </a:r>
            <a:r>
              <a:rPr lang="es-ES" dirty="0" smtClean="0"/>
              <a:t>Especializados en cubiertas fotovoltaicas de naves industriales, parques solares llave en mano, apoyo a otras empresas del sector en ingenierías (Medio Ambiente, Industrial, Obra Civil), distribución de FV y franquicias. Trabajo en los campos de distribución, ingeniería, instalación y promoción, no solo en Andalucía sino también por toda España.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Flecha curvada hacia arriba">
            <a:hlinkClick r:id="rId3" action="ppaction://hlinksldjump"/>
          </p:cNvPr>
          <p:cNvSpPr/>
          <p:nvPr/>
        </p:nvSpPr>
        <p:spPr>
          <a:xfrm rot="-10800000">
            <a:off x="21428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2" name="11 Flecha curvada hacia arriba">
            <a:hlinkClick r:id="rId4" action="ppaction://hlinksldjump"/>
          </p:cNvPr>
          <p:cNvSpPr/>
          <p:nvPr/>
        </p:nvSpPr>
        <p:spPr>
          <a:xfrm>
            <a:off x="7500958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www.prosolia.es/en/webpics/logotipo_nuev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5286388"/>
            <a:ext cx="1905000" cy="952500"/>
          </a:xfrm>
          <a:prstGeom prst="rect">
            <a:avLst/>
          </a:prstGeom>
          <a:noFill/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41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00174"/>
            <a:ext cx="792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COMPETENCIA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CuadroTexto"/>
          <p:cNvSpPr txBox="1"/>
          <p:nvPr/>
        </p:nvSpPr>
        <p:spPr>
          <a:xfrm>
            <a:off x="571472" y="1772371"/>
            <a:ext cx="80724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s-ES" i="1" dirty="0" smtClean="0"/>
          </a:p>
          <a:p>
            <a:pPr lvl="1" algn="just"/>
            <a:r>
              <a:rPr lang="es-ES" b="1" i="1" dirty="0" smtClean="0"/>
              <a:t>-</a:t>
            </a:r>
            <a:r>
              <a:rPr lang="es-ES" b="1" i="1" u="sng" dirty="0" err="1" smtClean="0">
                <a:solidFill>
                  <a:schemeClr val="tx2"/>
                </a:solidFill>
              </a:rPr>
              <a:t>Solarclima</a:t>
            </a:r>
            <a:r>
              <a:rPr lang="es-ES" b="1" i="1" dirty="0" smtClean="0">
                <a:solidFill>
                  <a:schemeClr val="tx2"/>
                </a:solidFill>
              </a:rPr>
              <a:t>: </a:t>
            </a:r>
            <a:r>
              <a:rPr lang="es-ES" dirty="0" smtClean="0"/>
              <a:t>Instalaciones de Energía Solar Fotovoltaicas conectadas a red y aisladas. Energía Solar Térmica para ACS, apoyo a la calefacción y calentamiento de piscinas. Calefacción por suelo radiante. Distribuidores Oficiales de TISUN Empresa líder en Europa. </a:t>
            </a:r>
          </a:p>
          <a:p>
            <a:pPr algn="just"/>
            <a:r>
              <a:rPr lang="es-ES" dirty="0" smtClean="0"/>
              <a:t> </a:t>
            </a:r>
          </a:p>
          <a:p>
            <a:pPr lvl="1" algn="just"/>
            <a:r>
              <a:rPr lang="es-ES" b="1" i="1" dirty="0" smtClean="0"/>
              <a:t>-</a:t>
            </a:r>
            <a:r>
              <a:rPr lang="es-ES" b="1" i="1" u="sng" dirty="0" smtClean="0">
                <a:solidFill>
                  <a:schemeClr val="tx2"/>
                </a:solidFill>
              </a:rPr>
              <a:t>Iberdrola</a:t>
            </a:r>
            <a:r>
              <a:rPr lang="es-ES" b="1" i="1" dirty="0" smtClean="0"/>
              <a:t>:</a:t>
            </a:r>
            <a:r>
              <a:rPr lang="es-ES" b="1" dirty="0" smtClean="0"/>
              <a:t> </a:t>
            </a:r>
            <a:r>
              <a:rPr lang="es-ES" dirty="0" smtClean="0"/>
              <a:t>Sin duda una empresa que no requiere presentación pues supone un icono dentro del campo de la energía renovable dentro de toda España.</a:t>
            </a:r>
          </a:p>
        </p:txBody>
      </p:sp>
      <p:pic>
        <p:nvPicPr>
          <p:cNvPr id="1032" name="Picture 8" descr="http://www.uegva.info/fundacioncv/dinweb/img/iberdrol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7056" y="5286388"/>
            <a:ext cx="1808994" cy="823383"/>
          </a:xfrm>
          <a:prstGeom prst="rect">
            <a:avLst/>
          </a:prstGeom>
          <a:noFill/>
        </p:spPr>
      </p:pic>
      <p:sp>
        <p:nvSpPr>
          <p:cNvPr id="13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2" name="11 Flecha curvada hacia arriba">
            <a:hlinkClick r:id="rId5" action="ppaction://hlinksldjump"/>
          </p:cNvPr>
          <p:cNvSpPr/>
          <p:nvPr/>
        </p:nvSpPr>
        <p:spPr>
          <a:xfrm rot="-10800000">
            <a:off x="21428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928662" y="4425743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chemeClr val="tx2"/>
                </a:solidFill>
              </a:rPr>
              <a:t>Como acabamos de observar existe un gran número de empresas que ofrecen los mismos servicios, por ello podemos decir que el nivel de HOSTILIDAD es ALTO.</a:t>
            </a:r>
            <a:endParaRPr lang="es-ES" sz="1600" b="1" dirty="0">
              <a:solidFill>
                <a:schemeClr val="tx2"/>
              </a:solidFill>
            </a:endParaRPr>
          </a:p>
        </p:txBody>
      </p:sp>
      <p:pic>
        <p:nvPicPr>
          <p:cNvPr id="16" name="Picture 6" descr="http://www.solarclima.net/solarclima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5448782"/>
            <a:ext cx="2071702" cy="83773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5429264"/>
            <a:ext cx="172550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42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00174"/>
            <a:ext cx="792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ESTADO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0" name="19 Rectángulo"/>
          <p:cNvSpPr/>
          <p:nvPr/>
        </p:nvSpPr>
        <p:spPr>
          <a:xfrm>
            <a:off x="714348" y="4214818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Esto se debe a la aprobación de dos planes:</a:t>
            </a:r>
          </a:p>
          <a:p>
            <a:pPr algn="just"/>
            <a:r>
              <a:rPr lang="es-ES" dirty="0" smtClean="0"/>
              <a:t> 1-El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Plan de Energías Renovables para el período 2005-2010</a:t>
            </a:r>
            <a:r>
              <a:rPr lang="es-ES" dirty="0" smtClean="0"/>
              <a:t>.Que estima que el </a:t>
            </a:r>
            <a:r>
              <a:rPr lang="es-ES" b="1" dirty="0" smtClean="0">
                <a:solidFill>
                  <a:schemeClr val="tx2"/>
                </a:solidFill>
              </a:rPr>
              <a:t>12,1% </a:t>
            </a:r>
            <a:r>
              <a:rPr lang="es-ES" dirty="0" smtClean="0"/>
              <a:t>del consumo de energía será abastecido en el año 2010 por energías renovables. </a:t>
            </a:r>
          </a:p>
          <a:p>
            <a:pPr algn="just"/>
            <a:r>
              <a:rPr lang="es-ES" dirty="0" smtClean="0"/>
              <a:t>2-Y el nuevo </a:t>
            </a:r>
            <a:r>
              <a:rPr lang="es-ES" b="1" dirty="0" smtClean="0">
                <a:solidFill>
                  <a:schemeClr val="tx2"/>
                </a:solidFill>
              </a:rPr>
              <a:t>Plan de Acción 2008 - 2012 (PAE4+)</a:t>
            </a:r>
            <a:r>
              <a:rPr lang="es-ES" dirty="0" smtClean="0"/>
              <a:t>, de la Estrategia de Ahorro y Eficiencia Energética, que se centra en el despegue de este sector de las Energías Renovables al que pertenece nuestra empresa de estudio.</a:t>
            </a:r>
          </a:p>
          <a:p>
            <a:pPr algn="just"/>
            <a:endParaRPr lang="es-ES" dirty="0" smtClean="0"/>
          </a:p>
        </p:txBody>
      </p:sp>
      <p:pic>
        <p:nvPicPr>
          <p:cNvPr id="9" name="Picture 6" descr="Españ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9880" y="2386012"/>
            <a:ext cx="2512648" cy="1400178"/>
          </a:xfrm>
          <a:prstGeom prst="rect">
            <a:avLst/>
          </a:prstGeom>
          <a:noFill/>
        </p:spPr>
      </p:pic>
      <p:sp>
        <p:nvSpPr>
          <p:cNvPr id="12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85818" y="197793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dirty="0" smtClean="0"/>
              <a:t>Administraciones regionales, nacionales y comunitarias están continuamente poniendo en marcha programas de </a:t>
            </a:r>
            <a:r>
              <a:rPr lang="es-ES" b="1" dirty="0" smtClean="0">
                <a:solidFill>
                  <a:schemeClr val="tx2"/>
                </a:solidFill>
              </a:rPr>
              <a:t>ayudas y subvenciones</a:t>
            </a:r>
            <a:r>
              <a:rPr lang="es-ES" dirty="0" smtClean="0"/>
              <a:t> que financian inversiones en proyectos sobre </a:t>
            </a:r>
            <a:r>
              <a:rPr lang="es-ES" b="1" dirty="0" smtClean="0">
                <a:solidFill>
                  <a:schemeClr val="tx2"/>
                </a:solidFill>
              </a:rPr>
              <a:t>Energías Renovables</a:t>
            </a:r>
            <a:r>
              <a:rPr lang="es-ES" dirty="0" smtClean="0"/>
              <a:t>. A ellas pueden acudir tanto particulares, como comunidades de vecinos, empresas, organizaciones, etc...</a:t>
            </a:r>
          </a:p>
        </p:txBody>
      </p:sp>
      <p:sp>
        <p:nvSpPr>
          <p:cNvPr id="13" name="12 Flecha curvada hacia arriba">
            <a:hlinkClick r:id="rId4" action="ppaction://hlinksldjump"/>
          </p:cNvPr>
          <p:cNvSpPr/>
          <p:nvPr/>
        </p:nvSpPr>
        <p:spPr>
          <a:xfrm rot="-10800000">
            <a:off x="21428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468313" y="1204904"/>
            <a:ext cx="82296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MACROENTORNO </a:t>
            </a:r>
            <a:endParaRPr lang="es-ES" sz="2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0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</p:spPr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1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/>
          <a:p>
            <a:fld id="{FF9ECCE3-DA36-44BE-AF45-59347730D385}" type="slidenum">
              <a:rPr lang="es-ES" smtClean="0"/>
              <a:pPr/>
              <a:t>43</a:t>
            </a:fld>
            <a:endParaRPr lang="es-ES" dirty="0"/>
          </a:p>
        </p:txBody>
      </p:sp>
      <p:sp>
        <p:nvSpPr>
          <p:cNvPr id="11" name="10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86520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2" name="11 Rectángulo redondeado">
            <a:hlinkClick r:id="rId4" action="ppaction://hlinksldjump"/>
          </p:cNvPr>
          <p:cNvSpPr/>
          <p:nvPr/>
        </p:nvSpPr>
        <p:spPr>
          <a:xfrm>
            <a:off x="1428728" y="2285992"/>
            <a:ext cx="2643206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SOCIOCULTURAL</a:t>
            </a:r>
            <a:endParaRPr lang="es-ES" dirty="0"/>
          </a:p>
        </p:txBody>
      </p:sp>
      <p:sp>
        <p:nvSpPr>
          <p:cNvPr id="15" name="14 Rectángulo redondeado">
            <a:hlinkClick r:id="rId5" action="ppaction://hlinksldjump"/>
          </p:cNvPr>
          <p:cNvSpPr/>
          <p:nvPr/>
        </p:nvSpPr>
        <p:spPr>
          <a:xfrm>
            <a:off x="1428728" y="3929066"/>
            <a:ext cx="2643206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ECONÓMICO</a:t>
            </a:r>
            <a:endParaRPr lang="es-ES" dirty="0"/>
          </a:p>
        </p:txBody>
      </p:sp>
      <p:sp>
        <p:nvSpPr>
          <p:cNvPr id="16" name="15 Rectángulo redondeado">
            <a:hlinkClick r:id="rId6" action="ppaction://hlinksldjump"/>
          </p:cNvPr>
          <p:cNvSpPr/>
          <p:nvPr/>
        </p:nvSpPr>
        <p:spPr>
          <a:xfrm>
            <a:off x="5214942" y="2285992"/>
            <a:ext cx="2643206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TECNOLÓGICO</a:t>
            </a:r>
            <a:endParaRPr lang="es-ES" dirty="0"/>
          </a:p>
        </p:txBody>
      </p:sp>
      <p:sp>
        <p:nvSpPr>
          <p:cNvPr id="17" name="16 Rectángulo redondeado">
            <a:hlinkClick r:id="rId7" action="ppaction://hlinksldjump"/>
          </p:cNvPr>
          <p:cNvSpPr/>
          <p:nvPr/>
        </p:nvSpPr>
        <p:spPr>
          <a:xfrm>
            <a:off x="5214942" y="3929066"/>
            <a:ext cx="2643206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POLITICO-LEGAL</a:t>
            </a: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5 3.7037E-7 L -1.11111E-6 3.7037E-7 " pathEditMode="relative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5 3.7037E-7 L -1.11111E-6 3.7037E-7 " pathEditMode="relative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5 3.7037E-7 L -1.11111E-6 3.7037E-7 " pathEditMode="relative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5 3.7037E-7 L -1.11111E-6 3.7037E-7 " pathEditMode="relative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44</a:t>
            </a:fld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00174"/>
            <a:ext cx="792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SOCIOCULTURAL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Rectángulo"/>
          <p:cNvSpPr/>
          <p:nvPr/>
        </p:nvSpPr>
        <p:spPr>
          <a:xfrm>
            <a:off x="714348" y="2285992"/>
            <a:ext cx="78581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/>
              <a:t>El gobierno de MAGTEL sabe que la permanencia de una empresa es muy difícil si ésta no expresa una sincera preocupación por su realidad </a:t>
            </a:r>
          </a:p>
          <a:p>
            <a:pPr algn="just"/>
            <a:r>
              <a:rPr lang="es-ES" sz="2000" dirty="0" smtClean="0"/>
              <a:t>más próxima</a:t>
            </a:r>
          </a:p>
          <a:p>
            <a:pPr algn="just"/>
            <a:endParaRPr lang="es-ES" sz="2000" dirty="0" smtClean="0"/>
          </a:p>
          <a:p>
            <a:pPr algn="just"/>
            <a:r>
              <a:rPr lang="es-ES" sz="2000" dirty="0" smtClean="0"/>
              <a:t>MAGTEL Renovables </a:t>
            </a:r>
            <a:r>
              <a:rPr lang="es-ES" sz="2000" b="1" dirty="0" smtClean="0">
                <a:solidFill>
                  <a:schemeClr val="tx2"/>
                </a:solidFill>
              </a:rPr>
              <a:t>promueve y desarrolla la vertiente cultural</a:t>
            </a:r>
            <a:r>
              <a:rPr lang="es-ES" sz="2000" b="1" dirty="0" smtClean="0"/>
              <a:t>, </a:t>
            </a:r>
            <a:r>
              <a:rPr lang="es-ES" sz="2000" b="1" dirty="0" smtClean="0">
                <a:solidFill>
                  <a:schemeClr val="tx2"/>
                </a:solidFill>
              </a:rPr>
              <a:t>educativa y deportiva de su entorno</a:t>
            </a:r>
            <a:r>
              <a:rPr lang="es-ES" sz="2000" dirty="0" smtClean="0">
                <a:solidFill>
                  <a:schemeClr val="tx2"/>
                </a:solidFill>
              </a:rPr>
              <a:t> </a:t>
            </a:r>
            <a:r>
              <a:rPr lang="es-ES" sz="2000" dirty="0" smtClean="0"/>
              <a:t>mediante numerosas colaboraciones y patrocinios.</a:t>
            </a:r>
          </a:p>
          <a:p>
            <a:pPr algn="just"/>
            <a:endParaRPr lang="es-ES" sz="2000" dirty="0" smtClean="0"/>
          </a:p>
          <a:p>
            <a:pPr algn="just"/>
            <a:r>
              <a:rPr lang="es-ES" sz="2000" dirty="0" smtClean="0"/>
              <a:t>Pertenece a agrupaciones empresariales con las que suma fuerzas para acatar </a:t>
            </a:r>
            <a:r>
              <a:rPr lang="es-ES" sz="2000" b="1" dirty="0" smtClean="0">
                <a:solidFill>
                  <a:schemeClr val="tx2"/>
                </a:solidFill>
              </a:rPr>
              <a:t>proyectos de desarrollo social</a:t>
            </a:r>
            <a:r>
              <a:rPr lang="es-ES" sz="2000" dirty="0" smtClean="0">
                <a:solidFill>
                  <a:schemeClr val="tx2"/>
                </a:solidFill>
              </a:rPr>
              <a:t> </a:t>
            </a:r>
            <a:r>
              <a:rPr lang="es-ES" sz="2000" dirty="0" smtClean="0"/>
              <a:t>y económico de la sociedad más cercana.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Flecha curvada hacia arriba">
            <a:hlinkClick r:id="rId3" action="ppaction://hlinksldjump"/>
          </p:cNvPr>
          <p:cNvSpPr/>
          <p:nvPr/>
        </p:nvSpPr>
        <p:spPr>
          <a:xfrm rot="-10800000">
            <a:off x="21428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ordenador-olimpico-de-lenovo.jpg"/>
          <p:cNvPicPr>
            <a:picLocks noChangeAspect="1"/>
          </p:cNvPicPr>
          <p:nvPr/>
        </p:nvPicPr>
        <p:blipFill>
          <a:blip r:embed="rId2" cstate="print">
            <a:lum bright="38000" contrast="-7000"/>
          </a:blip>
          <a:stretch>
            <a:fillRect/>
          </a:stretch>
        </p:blipFill>
        <p:spPr>
          <a:xfrm>
            <a:off x="2571736" y="1714488"/>
            <a:ext cx="3810000" cy="3810000"/>
          </a:xfrm>
          <a:prstGeom prst="rect">
            <a:avLst/>
          </a:prstGeom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45</a:t>
            </a:fld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571472" y="1214422"/>
            <a:ext cx="792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ELEMENTOS TECNOLÓGICOS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9 Rectángulo"/>
          <p:cNvSpPr/>
          <p:nvPr/>
        </p:nvSpPr>
        <p:spPr>
          <a:xfrm>
            <a:off x="428596" y="1643050"/>
            <a:ext cx="835824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En el entorno actual, las empresas están obligadas a estar en la vanguardia del conocimiento y a desarrollar nuevas capacidades tecnológicas acordes con los nuevos desafíos del mercado, de ahí la importancia de la innovación.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endParaRPr lang="es-ES" dirty="0" smtClean="0"/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La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principal tecnología</a:t>
            </a:r>
            <a:r>
              <a:rPr lang="es-ES" dirty="0" smtClean="0"/>
              <a:t> que se utiliza en MAGTEL Renovables </a:t>
            </a:r>
            <a:r>
              <a:rPr lang="es-ES" b="1" dirty="0" smtClean="0">
                <a:solidFill>
                  <a:schemeClr val="tx2"/>
                </a:solidFill>
              </a:rPr>
              <a:t>es la informática</a:t>
            </a:r>
            <a:r>
              <a:rPr lang="es-ES" dirty="0" smtClean="0">
                <a:solidFill>
                  <a:schemeClr val="tx2"/>
                </a:solidFill>
              </a:rPr>
              <a:t>, </a:t>
            </a:r>
            <a:r>
              <a:rPr lang="es-ES" dirty="0" smtClean="0"/>
              <a:t>ya que para la realización de los proyectos la herramienta básica es el ordenador combinado con el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software más actual</a:t>
            </a:r>
            <a:r>
              <a:rPr lang="es-ES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s-ES" dirty="0" err="1" smtClean="0"/>
              <a:t>Magtel</a:t>
            </a:r>
            <a:r>
              <a:rPr lang="es-ES" dirty="0" smtClean="0"/>
              <a:t> Renovables trabaja con software de ingeniería: programas de cálculo, diseño, sistemas de información geográfica, </a:t>
            </a:r>
            <a:r>
              <a:rPr lang="es-ES" dirty="0" err="1" smtClean="0"/>
              <a:t>etc</a:t>
            </a:r>
            <a:endParaRPr lang="es-ES" dirty="0" smtClean="0"/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La Innovación tecnológica en MAGTEL está pensada en combinar sus capacidades técnicas, financieras y comerciales , lo que  permite el lanzamiento al mercado de nuevos y mejorados productos.</a:t>
            </a:r>
          </a:p>
          <a:p>
            <a:pPr algn="just"/>
            <a:endParaRPr lang="es-ES" dirty="0" smtClean="0"/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En resumen, hay que estar a la vanguardia de las nuevas tecnologías lo que se traduce en una alta incertidumbre, para ofrecer los nuevos productos en consonancia con las variables que cambian constantemente..</a:t>
            </a:r>
          </a:p>
          <a:p>
            <a:pPr algn="just"/>
            <a:endParaRPr lang="es-ES" dirty="0" smtClean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285720" y="71414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Flecha curvada hacia arriba">
            <a:hlinkClick r:id="rId4" action="ppaction://hlinksldjump"/>
          </p:cNvPr>
          <p:cNvSpPr/>
          <p:nvPr/>
        </p:nvSpPr>
        <p:spPr>
          <a:xfrm rot="-10800000">
            <a:off x="214282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46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00174"/>
            <a:ext cx="792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FACTORES ECONÓMICOS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CuadroTexto"/>
          <p:cNvSpPr txBox="1"/>
          <p:nvPr/>
        </p:nvSpPr>
        <p:spPr>
          <a:xfrm>
            <a:off x="714348" y="2071678"/>
            <a:ext cx="53578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En el actual </a:t>
            </a:r>
            <a:r>
              <a:rPr lang="es-ES" b="1" dirty="0" smtClean="0">
                <a:solidFill>
                  <a:schemeClr val="tx2"/>
                </a:solidFill>
              </a:rPr>
              <a:t>entorno socio-económico de crisis</a:t>
            </a:r>
            <a:r>
              <a:rPr lang="es-ES" dirty="0" smtClean="0"/>
              <a:t> en el que se encuentra sumido la economía tanto nacional como mundial, </a:t>
            </a:r>
            <a:r>
              <a:rPr lang="es-ES" b="1" dirty="0" smtClean="0">
                <a:solidFill>
                  <a:schemeClr val="tx2"/>
                </a:solidFill>
              </a:rPr>
              <a:t>las energías renovables</a:t>
            </a:r>
            <a:r>
              <a:rPr lang="es-ES" dirty="0" smtClean="0"/>
              <a:t> han surgido como una de las </a:t>
            </a:r>
            <a:r>
              <a:rPr lang="es-ES" b="1" dirty="0" smtClean="0">
                <a:solidFill>
                  <a:schemeClr val="tx2"/>
                </a:solidFill>
              </a:rPr>
              <a:t>bases de los nuevos modelos de crecimiento económico</a:t>
            </a:r>
            <a:r>
              <a:rPr lang="es-ES" dirty="0" smtClean="0"/>
              <a:t> de muchos gobiernos occidentales, incluido España.</a:t>
            </a:r>
          </a:p>
          <a:p>
            <a:pPr algn="just"/>
            <a:endParaRPr lang="es-ES" dirty="0" smtClean="0">
              <a:solidFill>
                <a:schemeClr val="tx2"/>
              </a:solidFill>
            </a:endParaRPr>
          </a:p>
          <a:p>
            <a:pPr algn="just"/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A MAGTEL Renovables por lo tanto se le presenta un entorno económico cada vez más alentador, puesto que se trata de uno de los referentes del sector, que a priori será el gran beneficiado por las políticas económicas (ayudas y subvenciones), para salir de la crisis.</a:t>
            </a:r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endParaRPr lang="es-ES" dirty="0" smtClean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Flecha curvada hacia arriba">
            <a:hlinkClick r:id="rId3" action="ppaction://hlinksldjump"/>
          </p:cNvPr>
          <p:cNvSpPr/>
          <p:nvPr/>
        </p:nvSpPr>
        <p:spPr>
          <a:xfrm rot="-10800000">
            <a:off x="21428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0242" name="Picture 2" descr="http://www.igooh.com.ar/ImgsNotas/64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214554"/>
            <a:ext cx="2615383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47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00174"/>
            <a:ext cx="792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</a:rPr>
              <a:t>ELEMENTOS POLÍTICO-LEGALES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Rectángulo"/>
          <p:cNvSpPr/>
          <p:nvPr/>
        </p:nvSpPr>
        <p:spPr>
          <a:xfrm>
            <a:off x="500034" y="2143116"/>
            <a:ext cx="5072098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Para comenzar abe destacar  que actualmente ya está redactado el borrador de la </a:t>
            </a:r>
            <a:r>
              <a:rPr lang="es-ES" b="1" dirty="0" smtClean="0">
                <a:solidFill>
                  <a:schemeClr val="tx2"/>
                </a:solidFill>
              </a:rPr>
              <a:t>nueva </a:t>
            </a:r>
            <a:r>
              <a:rPr lang="es-ES" b="1" i="1" dirty="0" smtClean="0">
                <a:solidFill>
                  <a:schemeClr val="tx2"/>
                </a:solidFill>
              </a:rPr>
              <a:t>Ley de Eficiencia Energética y Energías Renovables</a:t>
            </a:r>
            <a:r>
              <a:rPr lang="es-ES" b="1" dirty="0" smtClean="0">
                <a:solidFill>
                  <a:schemeClr val="tx2"/>
                </a:solidFill>
              </a:rPr>
              <a:t> por parte del Gobierno.</a:t>
            </a:r>
          </a:p>
          <a:p>
            <a:pPr algn="just"/>
            <a:r>
              <a:rPr lang="es-ES" dirty="0" smtClean="0"/>
              <a:t>El presidente Zapatero a destacado  que el de las Energías Renovables es un de los sectores con </a:t>
            </a:r>
            <a:r>
              <a:rPr lang="es-ES" b="1" dirty="0" smtClean="0">
                <a:solidFill>
                  <a:schemeClr val="tx2"/>
                </a:solidFill>
              </a:rPr>
              <a:t>mayor capacidad de desarrollo</a:t>
            </a:r>
            <a:r>
              <a:rPr lang="es-ES" b="1" dirty="0" smtClean="0"/>
              <a:t> </a:t>
            </a:r>
            <a:r>
              <a:rPr lang="es-ES" dirty="0" smtClean="0"/>
              <a:t>en las próximas décadas a nivel mundial.</a:t>
            </a:r>
          </a:p>
          <a:p>
            <a:pPr algn="just"/>
            <a:r>
              <a:rPr lang="es-ES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2050" name="Picture 2" descr="http://bp1.blogger.com/_eIfayswwjjA/RlVXMuCUbPI/AAAAAAAAAJ8/uRE2k2y3hF8/s320/politica9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928802"/>
            <a:ext cx="2595564" cy="2581274"/>
          </a:xfrm>
          <a:prstGeom prst="rect">
            <a:avLst/>
          </a:prstGeom>
          <a:noFill/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16)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DEL ENTORNO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00034" y="4572008"/>
            <a:ext cx="78581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Además se mostró a favor de ensayar en Andalucía el nuevo modelo de crecimiento económico, que tiene como principal punto de referencia la progresiva sustitución de la energía tradicional por las denominadas renovables y limpias. Para comenzar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el Gobierno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smtClean="0"/>
              <a:t>tiene la intención de crear un fondo estatal de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20.000 millones de euros ayudas y subvenciones a empresas del sector.</a:t>
            </a:r>
          </a:p>
          <a:p>
            <a:endParaRPr lang="es-ES" dirty="0"/>
          </a:p>
        </p:txBody>
      </p:sp>
      <p:sp>
        <p:nvSpPr>
          <p:cNvPr id="12" name="11 Flecha curvada hacia arriba">
            <a:hlinkClick r:id="rId4" action="ppaction://hlinksldjump"/>
          </p:cNvPr>
          <p:cNvSpPr/>
          <p:nvPr/>
        </p:nvSpPr>
        <p:spPr>
          <a:xfrm rot="-10800000">
            <a:off x="21428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48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76976"/>
            <a:ext cx="80010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En </a:t>
            </a:r>
            <a:r>
              <a:rPr lang="es-ES" dirty="0" err="1" smtClean="0"/>
              <a:t>Magtel</a:t>
            </a:r>
            <a:r>
              <a:rPr lang="es-ES" dirty="0" smtClean="0"/>
              <a:t> Renovables,  nos encontramos ante una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tecnología unitaria</a:t>
            </a:r>
            <a:r>
              <a:rPr lang="es-ES" dirty="0" smtClean="0"/>
              <a:t>, puesto que se dedican a la realización de proyectos específicos  por encargo según las especificaciones  y necesidades del  cliente.</a:t>
            </a:r>
          </a:p>
          <a:p>
            <a:endParaRPr lang="es-ES" dirty="0"/>
          </a:p>
          <a:p>
            <a:r>
              <a:rPr lang="es-ES" dirty="0" smtClean="0"/>
              <a:t>Centrándonos en las dimensiones del sistema técnico:</a:t>
            </a:r>
          </a:p>
          <a:p>
            <a:r>
              <a:rPr lang="es-ES" dirty="0" smtClean="0"/>
              <a:t>-Respecto a la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rutina</a:t>
            </a:r>
            <a:r>
              <a:rPr lang="es-ES" dirty="0" smtClean="0"/>
              <a:t>, podríamos decir que es del tipo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media</a:t>
            </a:r>
            <a:r>
              <a:rPr lang="es-ES" dirty="0" smtClean="0"/>
              <a:t>, puesto que aunque son proyectos  individualizados  según el cliente, todos los proyectos  que realiza cada uno de los departamentos (de energía eólica, fotovoltaica, biomasas..) siguen los mismos patrones básicos.</a:t>
            </a:r>
          </a:p>
          <a:p>
            <a:endParaRPr lang="es-ES" dirty="0" smtClean="0"/>
          </a:p>
          <a:p>
            <a:r>
              <a:rPr lang="es-ES" dirty="0" smtClean="0"/>
              <a:t>-La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regulación</a:t>
            </a:r>
            <a:r>
              <a:rPr lang="es-ES" dirty="0" smtClean="0"/>
              <a:t> que presenta es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baja</a:t>
            </a:r>
            <a:r>
              <a:rPr lang="es-ES" dirty="0" smtClean="0"/>
              <a:t>, puesto que los empleados trabajan sobre unos programas informáticos en los cuales ellos deciden lo que deben realizar según las especificaciones que el cliente quiere en el proyecto.</a:t>
            </a:r>
          </a:p>
          <a:p>
            <a:endParaRPr lang="es-ES" dirty="0" smtClean="0"/>
          </a:p>
          <a:p>
            <a:r>
              <a:rPr lang="es-ES" dirty="0" smtClean="0"/>
              <a:t>-La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sofisticación</a:t>
            </a:r>
            <a:r>
              <a:rPr lang="es-ES" dirty="0" smtClean="0"/>
              <a:t> de la tecnología es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muy elevada</a:t>
            </a:r>
            <a:r>
              <a:rPr lang="es-ES" dirty="0" smtClean="0"/>
              <a:t>, puesto que se utilizan programas informáticos complejos, para los que se necesita cierta cualificación.</a:t>
            </a:r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17)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 LA TECNOLOGÍA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3" name="12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86520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49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Rectángulo"/>
          <p:cNvSpPr/>
          <p:nvPr/>
        </p:nvSpPr>
        <p:spPr>
          <a:xfrm>
            <a:off x="428596" y="1571612"/>
            <a:ext cx="792961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285720" y="285728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18)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DE LA 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ESTRATEGIA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857224" y="1661544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dirty="0" smtClean="0"/>
              <a:t>MAGTEL Renovables presenta un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patrón ofensivo</a:t>
            </a:r>
            <a:r>
              <a:rPr lang="es-ES" dirty="0" smtClean="0"/>
              <a:t>, puesto que está en un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constante proceso de innovación</a:t>
            </a:r>
            <a:r>
              <a:rPr lang="es-ES" dirty="0" smtClean="0"/>
              <a:t>,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investigando</a:t>
            </a:r>
            <a:r>
              <a:rPr lang="es-ES" dirty="0" smtClean="0"/>
              <a:t> casi continuamente sobre las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nuevas oportunidades</a:t>
            </a:r>
            <a:r>
              <a:rPr lang="es-ES" dirty="0" smtClean="0"/>
              <a:t> del mercado y del entorno.</a:t>
            </a:r>
          </a:p>
        </p:txBody>
      </p:sp>
      <p:pic>
        <p:nvPicPr>
          <p:cNvPr id="1026" name="Picture 2" descr="http://blog.guiasenior.com/images/estrategia_redefinic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743202"/>
            <a:ext cx="2786082" cy="3043252"/>
          </a:xfrm>
          <a:prstGeom prst="rect">
            <a:avLst/>
          </a:prstGeom>
          <a:noFill/>
        </p:spPr>
      </p:pic>
      <p:sp>
        <p:nvSpPr>
          <p:cNvPr id="14" name="13 Rectángulo"/>
          <p:cNvSpPr/>
          <p:nvPr/>
        </p:nvSpPr>
        <p:spPr>
          <a:xfrm>
            <a:off x="3786182" y="2786058"/>
            <a:ext cx="4857784" cy="292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dirty="0" smtClean="0"/>
              <a:t>El mercado de las Energías Renovables es un sector en continuo cambio y evolución, por lo que cualquier empresa que quiera ser competitiva debe estar preparada. </a:t>
            </a:r>
            <a:r>
              <a:rPr lang="es-ES" dirty="0" err="1" smtClean="0"/>
              <a:t>Magtel</a:t>
            </a:r>
            <a:r>
              <a:rPr lang="es-ES" dirty="0" smtClean="0"/>
              <a:t> Renovables gracias a su innovación tecnológica está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constantemente lanzando</a:t>
            </a:r>
            <a:r>
              <a:rPr lang="es-ES" dirty="0" smtClean="0"/>
              <a:t> al mercado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nuevos y mejorados productos</a:t>
            </a:r>
            <a:r>
              <a:rPr lang="es-ES" dirty="0" smtClean="0"/>
              <a:t>, lo cual genera en el sector continuos cambios a los que sus competidores deben responder </a:t>
            </a:r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(Alta competitividad)</a:t>
            </a:r>
          </a:p>
        </p:txBody>
      </p:sp>
      <p:sp>
        <p:nvSpPr>
          <p:cNvPr id="15" name="14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86520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00034" y="857232"/>
            <a:ext cx="792961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 </a:t>
            </a:r>
          </a:p>
          <a:p>
            <a:pPr algn="just"/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 1)-¿Qué es MAGTEL?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	La ampliación del Grupo es fruto de </a:t>
            </a:r>
            <a:r>
              <a:rPr lang="es-ES" b="1" dirty="0" smtClean="0">
                <a:solidFill>
                  <a:schemeClr val="tx2"/>
                </a:solidFill>
              </a:rPr>
              <a:t>su espíritu innovador</a:t>
            </a:r>
            <a:r>
              <a:rPr lang="es-ES" dirty="0" smtClean="0"/>
              <a:t>, de una especial vocación por la </a:t>
            </a:r>
            <a:r>
              <a:rPr lang="es-ES" b="1" dirty="0" smtClean="0">
                <a:solidFill>
                  <a:schemeClr val="tx2"/>
                </a:solidFill>
              </a:rPr>
              <a:t>calidad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b="1" dirty="0" smtClean="0">
                <a:solidFill>
                  <a:schemeClr val="tx2"/>
                </a:solidFill>
              </a:rPr>
              <a:t>y la atención al cliente</a:t>
            </a:r>
            <a:r>
              <a:rPr lang="es-ES" dirty="0" smtClean="0"/>
              <a:t> y de un continuo esfuerzo de superación de todas las personas que integran la compañía.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La cultura corporativa de MAGTEL responde a un modelo empresarial que apuesta por el 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desarrollo sostenible</a:t>
            </a:r>
            <a:r>
              <a:rPr lang="es-ES" dirty="0" smtClean="0"/>
              <a:t>, por la formación permanente de sus profesionales, por la constante innovación tecnológica y por la incorporación de nuevas líneas de negocio </a:t>
            </a:r>
            <a:r>
              <a:rPr lang="es-ES" b="1" dirty="0" smtClean="0">
                <a:solidFill>
                  <a:schemeClr val="tx2"/>
                </a:solidFill>
              </a:rPr>
              <a:t>anticipándose</a:t>
            </a:r>
            <a:r>
              <a:rPr lang="es-ES" dirty="0" smtClean="0"/>
              <a:t> como siempre </a:t>
            </a:r>
            <a:r>
              <a:rPr lang="es-ES" b="1" dirty="0" smtClean="0">
                <a:solidFill>
                  <a:schemeClr val="tx2"/>
                </a:solidFill>
              </a:rPr>
              <a:t>eficazmente a las demandas de sus futuros clientes y del entorno</a:t>
            </a:r>
            <a:r>
              <a:rPr lang="es-ES" dirty="0" smtClean="0"/>
              <a:t>, es una empresa que ha vivido un fuerte crecimiento y ha sabido adaptarse en todo momento a las necesidades de los clientes y a las circunstancias del mercado.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La calidad resultante del servicio ofrecido le ha permitido afianzar una importante cartera de clientes, y al mismo tiempo, desarrollar nuevas línea de negocio para atender nuevas demandas de estos.</a:t>
            </a:r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</p:txBody>
      </p:sp>
      <p:pic>
        <p:nvPicPr>
          <p:cNvPr id="8" name="7 Imagen" descr="fondo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5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0" name="9 Botón de acción: Personalizar">
            <a:hlinkClick r:id="rId4" action="ppaction://hlinksldjump" highlightClick="1"/>
          </p:cNvPr>
          <p:cNvSpPr/>
          <p:nvPr/>
        </p:nvSpPr>
        <p:spPr>
          <a:xfrm>
            <a:off x="72866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Anterior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50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0" y="285728"/>
            <a:ext cx="9144000" cy="1143000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43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CONFIGURACIÓN</a:t>
            </a:r>
            <a:r>
              <a:rPr lang="es-ES" sz="40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 ORGANIZATIVA:</a:t>
            </a:r>
            <a:endParaRPr kumimoji="0" lang="es-ES" sz="40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6" name="5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Atrás</a:t>
            </a:r>
            <a:endParaRPr lang="es-ES" sz="1200" dirty="0"/>
          </a:p>
        </p:txBody>
      </p:sp>
      <p:sp>
        <p:nvSpPr>
          <p:cNvPr id="7" name="6 Rectángulo"/>
          <p:cNvSpPr/>
          <p:nvPr/>
        </p:nvSpPr>
        <p:spPr>
          <a:xfrm>
            <a:off x="1285852" y="2143116"/>
            <a:ext cx="685804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19)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4" action="ppaction://hlinksldjump"/>
              </a:rPr>
              <a:t>Análisis estructural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20)</a:t>
            </a:r>
            <a:r>
              <a:rPr lang="es-ES" sz="2000" b="1" u="sng" dirty="0" smtClean="0">
                <a:solidFill>
                  <a:schemeClr val="accent2">
                    <a:lumMod val="50000"/>
                  </a:schemeClr>
                </a:solidFill>
                <a:hlinkClick r:id="rId5" action="ppaction://hlinksldjump"/>
              </a:rPr>
              <a:t>Esquema elementos de situación</a:t>
            </a:r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s-ES" sz="2000" b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·  21)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hlinkClick r:id="rId6" action="ppaction://hlinksldjump"/>
              </a:rPr>
              <a:t>Conclusión</a:t>
            </a:r>
            <a:endParaRPr lang="es-E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  <a:p>
            <a:r>
              <a:rPr lang="es-ES" b="1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85720" y="1428736"/>
          <a:ext cx="8643998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b="0" dirty="0" smtClean="0">
                          <a:solidFill>
                            <a:schemeClr val="tx1"/>
                          </a:solidFill>
                        </a:rPr>
                        <a:t>ESPECIALIZACIÓN</a:t>
                      </a:r>
                      <a:endParaRPr lang="es-ES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" b="0" baseline="0" dirty="0" smtClean="0">
                          <a:solidFill>
                            <a:schemeClr val="tx1"/>
                          </a:solidFill>
                        </a:rPr>
                        <a:t>HORIZONTAL</a:t>
                      </a:r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</a:rPr>
                        <a:t> Cada trabajador tiene altos conocimientos (de hay</a:t>
                      </a:r>
                      <a:r>
                        <a:rPr lang="es-ES" b="0" baseline="0" dirty="0" smtClean="0">
                          <a:solidFill>
                            <a:schemeClr val="tx1"/>
                          </a:solidFill>
                        </a:rPr>
                        <a:t> que son todo puestos profesionales</a:t>
                      </a:r>
                      <a:r>
                        <a:rPr lang="es-ES" b="0" dirty="0" smtClean="0">
                          <a:solidFill>
                            <a:schemeClr val="tx1"/>
                          </a:solidFill>
                        </a:rPr>
                        <a:t>), aunque su campo de trabajo es amplio, siempre está enfocado en </a:t>
                      </a:r>
                      <a:r>
                        <a:rPr lang="es-ES" b="0" dirty="0" smtClean="0">
                          <a:solidFill>
                            <a:schemeClr val="bg1"/>
                          </a:solidFill>
                        </a:rPr>
                        <a:t>la misma dirección</a:t>
                      </a:r>
                    </a:p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AMPLITUD</a:t>
                      </a:r>
                      <a:r>
                        <a:rPr lang="es-ES" baseline="0" dirty="0" smtClean="0"/>
                        <a:t> </a:t>
                      </a:r>
                    </a:p>
                    <a:p>
                      <a:pPr algn="ctr"/>
                      <a:r>
                        <a:rPr lang="es-ES" baseline="0" dirty="0" smtClean="0"/>
                        <a:t>VERTICAL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Todos los empleados tienen una alta cualificación, realizan su trabajo </a:t>
                      </a:r>
                      <a:r>
                        <a:rPr lang="es-ES" b="1" dirty="0" smtClean="0">
                          <a:solidFill>
                            <a:schemeClr val="tx2"/>
                          </a:solidFill>
                        </a:rPr>
                        <a:t>controlando cada aspecto del mismo </a:t>
                      </a:r>
                      <a:r>
                        <a:rPr lang="es-ES" dirty="0" smtClean="0"/>
                        <a:t>(se vuelve a confirmar</a:t>
                      </a:r>
                      <a:r>
                        <a:rPr lang="es-ES" baseline="0" dirty="0" smtClean="0"/>
                        <a:t> el origen de puestos profesionales</a:t>
                      </a:r>
                      <a:r>
                        <a:rPr lang="es-ES" dirty="0" smtClean="0"/>
                        <a:t>)  y saben como solventar los problemas que se le presenten.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FORMALIZACIÓN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Como</a:t>
                      </a:r>
                      <a:r>
                        <a:rPr lang="es-ES" baseline="0" dirty="0" smtClean="0"/>
                        <a:t> ya hemos dicho existe una </a:t>
                      </a:r>
                      <a:r>
                        <a:rPr lang="es-ES" b="1" baseline="0" dirty="0" smtClean="0">
                          <a:solidFill>
                            <a:schemeClr val="tx2"/>
                          </a:solidFill>
                        </a:rPr>
                        <a:t>escasa formalización</a:t>
                      </a:r>
                      <a:r>
                        <a:rPr lang="es-ES" baseline="0" dirty="0" smtClean="0"/>
                        <a:t>, pocas normas y reglas que  determinan el comportamiento de los trabajadores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14612" y="6492875"/>
            <a:ext cx="3352800" cy="365125"/>
          </a:xfrm>
        </p:spPr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51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285720" y="71414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19)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ESTRUCTURAL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00034" y="100010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PUESTOS:</a:t>
            </a:r>
            <a:endParaRPr lang="es-ES" b="1" dirty="0"/>
          </a:p>
        </p:txBody>
      </p:sp>
      <p:sp>
        <p:nvSpPr>
          <p:cNvPr id="11" name="10 Flecha curvada hacia arriba">
            <a:hlinkClick r:id="rId3" action="ppaction://hlinksldjump"/>
          </p:cNvPr>
          <p:cNvSpPr/>
          <p:nvPr/>
        </p:nvSpPr>
        <p:spPr>
          <a:xfrm>
            <a:off x="7286644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2" name="11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85720" y="1428736"/>
          <a:ext cx="8643998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b="0" dirty="0" smtClean="0">
                          <a:solidFill>
                            <a:schemeClr val="tx1"/>
                          </a:solidFill>
                        </a:rPr>
                        <a:t>DIFERENCIACIÓN</a:t>
                      </a:r>
                      <a:endParaRPr lang="es-ES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" b="0" baseline="0" dirty="0" smtClean="0">
                          <a:solidFill>
                            <a:schemeClr val="tx1"/>
                          </a:solidFill>
                        </a:rPr>
                        <a:t>VERTICAL</a:t>
                      </a:r>
                    </a:p>
                    <a:p>
                      <a:pPr algn="ctr"/>
                      <a:r>
                        <a:rPr lang="es-ES" b="0" baseline="0" dirty="0" smtClean="0">
                          <a:solidFill>
                            <a:schemeClr val="tx1"/>
                          </a:solidFill>
                        </a:rPr>
                        <a:t>REDUCIDA</a:t>
                      </a:r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</a:rPr>
                        <a:t> Se trata de una organización </a:t>
                      </a:r>
                      <a:r>
                        <a:rPr lang="es-ES" b="1" dirty="0" smtClean="0">
                          <a:solidFill>
                            <a:schemeClr val="bg1"/>
                          </a:solidFill>
                        </a:rPr>
                        <a:t>plana</a:t>
                      </a:r>
                      <a:r>
                        <a:rPr lang="es-ES" b="0" dirty="0" smtClean="0">
                          <a:solidFill>
                            <a:schemeClr val="tx1"/>
                          </a:solidFill>
                        </a:rPr>
                        <a:t> ya que tiene pocos niveles jerárquicos, La alta dirección está cercana a los problemas de la base y la información que recibe de ésta no se encuentra filtrada por otros agentes.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03096"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DIFERENCIACIÓN</a:t>
                      </a:r>
                      <a:endParaRPr lang="es-ES" baseline="0" dirty="0" smtClean="0"/>
                    </a:p>
                    <a:p>
                      <a:pPr algn="ctr"/>
                      <a:r>
                        <a:rPr lang="es-ES" baseline="0" dirty="0" smtClean="0"/>
                        <a:t>HORIZONTAL</a:t>
                      </a:r>
                    </a:p>
                    <a:p>
                      <a:pPr algn="ctr"/>
                      <a:r>
                        <a:rPr lang="es-ES" baseline="0" dirty="0" smtClean="0"/>
                        <a:t>ALTA</a:t>
                      </a:r>
                      <a:endParaRPr lang="es-E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MAGTEL renovables cuenta con una gran diferenciación de los departamentos, se encuentra </a:t>
                      </a:r>
                      <a:r>
                        <a:rPr lang="es-ES" dirty="0" err="1" smtClean="0"/>
                        <a:t>departamentalizada</a:t>
                      </a:r>
                      <a:r>
                        <a:rPr lang="es-ES" dirty="0" smtClean="0"/>
                        <a:t>  </a:t>
                      </a:r>
                      <a:r>
                        <a:rPr lang="es-ES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según los</a:t>
                      </a:r>
                      <a:r>
                        <a:rPr lang="es-ES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proyectos</a:t>
                      </a:r>
                      <a:r>
                        <a:rPr lang="es-ES" dirty="0" smtClean="0"/>
                        <a:t> ya que los distintos departamentos corresponden alas distintas energías renovables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DIFERENCIACIÓN</a:t>
                      </a:r>
                      <a:endParaRPr lang="es-ES" baseline="0" dirty="0" smtClean="0"/>
                    </a:p>
                    <a:p>
                      <a:pPr algn="ctr"/>
                      <a:r>
                        <a:rPr lang="es-ES" baseline="0" dirty="0" smtClean="0"/>
                        <a:t>ESPACIAL</a:t>
                      </a:r>
                    </a:p>
                    <a:p>
                      <a:pPr algn="ctr"/>
                      <a:r>
                        <a:rPr lang="es-ES" baseline="0" dirty="0" smtClean="0"/>
                        <a:t>REDUCIDA</a:t>
                      </a:r>
                      <a:endParaRPr lang="es-E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Aunque MAGTEL se ha expandido por todo la comunidad  andaluza  como observamos en el gráfico ,MAGTEL Renovables </a:t>
                      </a:r>
                      <a:r>
                        <a:rPr lang="es-ES" b="1" dirty="0" smtClean="0">
                          <a:solidFill>
                            <a:schemeClr val="tx2"/>
                          </a:solidFill>
                        </a:rPr>
                        <a:t>solo</a:t>
                      </a:r>
                      <a:r>
                        <a:rPr lang="es-ES" dirty="0" smtClean="0"/>
                        <a:t> cuenta con instalaciones en Córdoba.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52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285720" y="-24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19)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ESTRUCTURAL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6" name="5 Flecha curvada hacia arriba">
            <a:hlinkClick r:id="rId3" action="ppaction://hlinksldjump"/>
          </p:cNvPr>
          <p:cNvSpPr/>
          <p:nvPr/>
        </p:nvSpPr>
        <p:spPr>
          <a:xfrm rot="-10800000">
            <a:off x="21428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28596" y="1068157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DEPARTAMENTOS:</a:t>
            </a:r>
            <a:endParaRPr lang="es-ES" b="1" dirty="0"/>
          </a:p>
        </p:txBody>
      </p:sp>
      <p:sp>
        <p:nvSpPr>
          <p:cNvPr id="11" name="10 Flecha curvada hacia arriba">
            <a:hlinkClick r:id="rId4" action="ppaction://hlinksldjump"/>
          </p:cNvPr>
          <p:cNvSpPr/>
          <p:nvPr/>
        </p:nvSpPr>
        <p:spPr>
          <a:xfrm>
            <a:off x="7286644" y="6357958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85720" y="1428736"/>
          <a:ext cx="8643998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ES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" b="0" dirty="0" smtClean="0">
                          <a:solidFill>
                            <a:schemeClr val="tx1"/>
                          </a:solidFill>
                        </a:rPr>
                        <a:t>CENTRALIZACIÓN</a:t>
                      </a:r>
                    </a:p>
                    <a:p>
                      <a:pPr algn="ctr"/>
                      <a:r>
                        <a:rPr lang="es-ES" b="0" dirty="0" smtClean="0">
                          <a:solidFill>
                            <a:schemeClr val="tx1"/>
                          </a:solidFill>
                        </a:rPr>
                        <a:t>BAJA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0" dirty="0" smtClean="0">
                          <a:solidFill>
                            <a:schemeClr val="tx1"/>
                          </a:solidFill>
                        </a:rPr>
                        <a:t> Como</a:t>
                      </a:r>
                      <a:r>
                        <a:rPr lang="es-ES" b="0" baseline="0" dirty="0" smtClean="0">
                          <a:solidFill>
                            <a:schemeClr val="tx1"/>
                          </a:solidFill>
                        </a:rPr>
                        <a:t> he expuesto , se trata </a:t>
                      </a:r>
                      <a:r>
                        <a:rPr lang="es-ES" b="0" baseline="0" dirty="0" smtClean="0">
                          <a:solidFill>
                            <a:schemeClr val="bg1"/>
                          </a:solidFill>
                        </a:rPr>
                        <a:t>de  puestos profesionales </a:t>
                      </a:r>
                      <a:r>
                        <a:rPr lang="es-ES" b="0" baseline="0" dirty="0" smtClean="0">
                          <a:solidFill>
                            <a:schemeClr val="tx1"/>
                          </a:solidFill>
                        </a:rPr>
                        <a:t>capaces de tomar todas las decisiones sin que la cúpula directiva tome este papel.</a:t>
                      </a:r>
                      <a:endParaRPr lang="es-E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03096"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endParaRPr lang="es-ES" dirty="0" smtClean="0"/>
                    </a:p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IDENTIFICACIÓN</a:t>
                      </a:r>
                    </a:p>
                    <a:p>
                      <a:pPr algn="ctr"/>
                      <a:r>
                        <a:rPr lang="es-ES" baseline="0" dirty="0" smtClean="0"/>
                        <a:t> CULTURAL</a:t>
                      </a:r>
                      <a:endParaRPr lang="es-E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En cualquier empresa del siglo XXI la mayoría de los trabajadores se identifican con la organización de </a:t>
                      </a:r>
                      <a:r>
                        <a:rPr lang="es-ES" b="1" dirty="0" smtClean="0">
                          <a:solidFill>
                            <a:schemeClr val="tx2"/>
                          </a:solidFill>
                        </a:rPr>
                        <a:t>forma calculada</a:t>
                      </a:r>
                      <a:r>
                        <a:rPr lang="es-ES" b="1" dirty="0" smtClean="0"/>
                        <a:t> </a:t>
                      </a:r>
                      <a:r>
                        <a:rPr lang="es-ES" dirty="0" smtClean="0"/>
                        <a:t>es decir por una remuneración pero si es cierto que existen trabajadores como los hermanos Magdaleno que se sienten </a:t>
                      </a:r>
                      <a:r>
                        <a:rPr lang="es-ES" b="1" dirty="0" smtClean="0">
                          <a:solidFill>
                            <a:schemeClr val="tx2"/>
                          </a:solidFill>
                        </a:rPr>
                        <a:t>identificados moralmente</a:t>
                      </a:r>
                      <a:r>
                        <a:rPr lang="es-ES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s-ES" dirty="0" smtClean="0"/>
                        <a:t>ya que MAGTEL es fruto de su esfuerzo y tienen un compromiso muy grande.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TRABAJO EN </a:t>
                      </a:r>
                    </a:p>
                    <a:p>
                      <a:pPr algn="ctr"/>
                      <a:r>
                        <a:rPr lang="es-ES" dirty="0" smtClean="0"/>
                        <a:t>EQUIPO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A la hora de la consecución de un proyecto juegan un </a:t>
                      </a:r>
                      <a:r>
                        <a:rPr lang="es-ES" b="1" dirty="0" smtClean="0">
                          <a:solidFill>
                            <a:schemeClr val="tx2"/>
                          </a:solidFill>
                        </a:rPr>
                        <a:t>papel fundamental </a:t>
                      </a:r>
                      <a:r>
                        <a:rPr lang="es-ES" dirty="0" smtClean="0"/>
                        <a:t>desde el director técnico , el responsable comercial y el departamento que se trate.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53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285720" y="-24"/>
            <a:ext cx="885828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noProof="0" dirty="0" smtClean="0">
                <a:solidFill>
                  <a:schemeClr val="tx2"/>
                </a:solidFill>
                <a:ea typeface="+mj-ea"/>
                <a:cs typeface="+mj-cs"/>
              </a:rPr>
              <a:t>19)</a:t>
            </a:r>
            <a:r>
              <a:rPr lang="es-ES" sz="3200" b="1" u="sng" noProof="0" dirty="0" smtClean="0">
                <a:solidFill>
                  <a:schemeClr val="tx2"/>
                </a:solidFill>
                <a:ea typeface="+mj-ea"/>
                <a:cs typeface="+mj-cs"/>
              </a:rPr>
              <a:t>ANÁLISIS ESTRUCTURAL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6" name="5 Flecha curvada hacia arriba">
            <a:hlinkClick r:id="rId3" action="ppaction://hlinksldjump"/>
          </p:cNvPr>
          <p:cNvSpPr/>
          <p:nvPr/>
        </p:nvSpPr>
        <p:spPr>
          <a:xfrm rot="-10800000">
            <a:off x="1428728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28596" y="1068157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OTROS:</a:t>
            </a:r>
            <a:endParaRPr lang="es-ES" b="1" dirty="0"/>
          </a:p>
        </p:txBody>
      </p:sp>
      <p:sp>
        <p:nvSpPr>
          <p:cNvPr id="12" name="11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54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285720" y="785802"/>
            <a:ext cx="8715436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20)</a:t>
            </a: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ESQUEMA DE ELEMENTOS DE SITUACIÓN</a:t>
            </a:r>
            <a:r>
              <a:rPr lang="es-ES" sz="3200" u="sng" dirty="0" smtClean="0">
                <a:solidFill>
                  <a:schemeClr val="tx2"/>
                </a:solidFill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9" name="8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357290" y="2214557"/>
          <a:ext cx="6715172" cy="3167381"/>
        </p:xfrm>
        <a:graphic>
          <a:graphicData uri="http://schemas.openxmlformats.org/drawingml/2006/table">
            <a:tbl>
              <a:tblPr firstRow="1" bandRow="1">
                <a:effectLst>
                  <a:outerShdw blurRad="1270000" dist="50800" dir="5400000" algn="ctr" rotWithShape="0">
                    <a:srgbClr val="000000">
                      <a:alpha val="43137"/>
                    </a:srgbClr>
                  </a:outerShdw>
                </a:effectLst>
                <a:tableStyleId>{5C22544A-7EE6-4342-B048-85BDC9FD1C3A}</a:tableStyleId>
              </a:tblPr>
              <a:tblGrid>
                <a:gridCol w="3357586"/>
                <a:gridCol w="3357586"/>
              </a:tblGrid>
              <a:tr h="452483"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bg1"/>
                          </a:solidFill>
                        </a:rPr>
                        <a:t>Estrategia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bg1"/>
                          </a:solidFill>
                        </a:rPr>
                        <a:t>Ofensiva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52483">
                <a:tc>
                  <a:txBody>
                    <a:bodyPr/>
                    <a:lstStyle/>
                    <a:p>
                      <a:r>
                        <a:rPr lang="es-ES" dirty="0" smtClean="0"/>
                        <a:t>Tecnología</a:t>
                      </a:r>
                      <a:r>
                        <a:rPr lang="es-ES" baseline="0" dirty="0" smtClean="0"/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Unitaria</a:t>
                      </a:r>
                      <a:endParaRPr lang="es-ES" dirty="0"/>
                    </a:p>
                  </a:txBody>
                  <a:tcPr/>
                </a:tc>
              </a:tr>
              <a:tr h="452483">
                <a:tc>
                  <a:txBody>
                    <a:bodyPr/>
                    <a:lstStyle/>
                    <a:p>
                      <a:r>
                        <a:rPr lang="es-ES" dirty="0" smtClean="0"/>
                        <a:t>Complejidad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Alta</a:t>
                      </a:r>
                      <a:endParaRPr lang="es-ES" dirty="0"/>
                    </a:p>
                  </a:txBody>
                  <a:tcPr/>
                </a:tc>
              </a:tr>
              <a:tr h="452483">
                <a:tc>
                  <a:txBody>
                    <a:bodyPr/>
                    <a:lstStyle/>
                    <a:p>
                      <a:r>
                        <a:rPr lang="es-ES" dirty="0" smtClean="0"/>
                        <a:t>Hostilidad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Alta</a:t>
                      </a:r>
                      <a:endParaRPr lang="es-ES" dirty="0"/>
                    </a:p>
                  </a:txBody>
                  <a:tcPr/>
                </a:tc>
              </a:tr>
              <a:tr h="452483">
                <a:tc>
                  <a:txBody>
                    <a:bodyPr/>
                    <a:lstStyle/>
                    <a:p>
                      <a:r>
                        <a:rPr lang="es-ES" dirty="0" smtClean="0"/>
                        <a:t>Incertidumbre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Alta</a:t>
                      </a:r>
                      <a:endParaRPr lang="es-ES" dirty="0"/>
                    </a:p>
                  </a:txBody>
                  <a:tcPr/>
                </a:tc>
              </a:tr>
              <a:tr h="452483">
                <a:tc>
                  <a:txBody>
                    <a:bodyPr/>
                    <a:lstStyle/>
                    <a:p>
                      <a:r>
                        <a:rPr lang="es-ES" dirty="0" smtClean="0"/>
                        <a:t>Ambigüedad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Alta</a:t>
                      </a:r>
                      <a:endParaRPr lang="es-ES" dirty="0"/>
                    </a:p>
                  </a:txBody>
                  <a:tcPr/>
                </a:tc>
              </a:tr>
              <a:tr h="452483">
                <a:tc>
                  <a:txBody>
                    <a:bodyPr/>
                    <a:lstStyle/>
                    <a:p>
                      <a:r>
                        <a:rPr lang="es-ES" dirty="0" smtClean="0"/>
                        <a:t>Gobierno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Personalista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55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214282" y="285728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chemeClr val="tx2"/>
                </a:solidFill>
                <a:ea typeface="+mj-ea"/>
                <a:cs typeface="+mj-cs"/>
              </a:rPr>
              <a:t>21)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CONCLUSIÓN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2" name="11 Trapecio"/>
          <p:cNvSpPr/>
          <p:nvPr/>
        </p:nvSpPr>
        <p:spPr>
          <a:xfrm>
            <a:off x="928662" y="4000504"/>
            <a:ext cx="7143800" cy="1928826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Sin embargo MAGTEL renovables corresponde a la arquitectura organizativa </a:t>
            </a:r>
            <a:r>
              <a:rPr lang="es-ES" dirty="0" err="1" smtClean="0"/>
              <a:t>Adhocratica</a:t>
            </a:r>
            <a:r>
              <a:rPr lang="es-ES" dirty="0" smtClean="0"/>
              <a:t>, por puntos significativos como la cultura organizativa(atenea),el entorno y la estrategia…y los elementos estructurales.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1357290" y="1643050"/>
            <a:ext cx="6357982" cy="2143140"/>
          </a:xfrm>
          <a:prstGeom prst="roundRect">
            <a:avLst/>
          </a:prstGeom>
          <a:solidFill>
            <a:schemeClr val="tx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228600"/>
            <a:bevelB w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En definitiva, podríamos decir que MAGTEL en general  corresponde a la arquitectura organizativa H-</a:t>
            </a:r>
            <a:r>
              <a:rPr lang="es-ES" dirty="0" err="1" smtClean="0"/>
              <a:t>form</a:t>
            </a:r>
            <a:r>
              <a:rPr lang="es-ES" dirty="0" smtClean="0"/>
              <a:t> ,ya que estamos hablando de una gran empresa, adaptada a los mercados y tecnologías, con autonomía e iniciativa entre las diferentes empresas del grupo llegando incluso a competir entre ellas.</a:t>
            </a:r>
          </a:p>
        </p:txBody>
      </p:sp>
      <p:sp>
        <p:nvSpPr>
          <p:cNvPr id="10" name="9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animBg="1"/>
      <p:bldP spid="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56</a:t>
            </a:fld>
            <a:endParaRPr lang="es-ES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457200" y="285728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u="sng" dirty="0" smtClean="0">
                <a:solidFill>
                  <a:schemeClr val="tx2"/>
                </a:solidFill>
                <a:ea typeface="+mj-ea"/>
                <a:cs typeface="+mj-cs"/>
              </a:rPr>
              <a:t>BIBLIOGRAFÍA</a:t>
            </a:r>
            <a:r>
              <a:rPr kumimoji="0" lang="es-E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:</a:t>
            </a:r>
            <a:endParaRPr kumimoji="0" lang="es-ES" sz="3200" b="1" i="0" u="sng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85786" y="1928802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1000100" y="1824889"/>
            <a:ext cx="75724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Información gráfica proporcionada en su sede (dosieres, presentaciones…)</a:t>
            </a:r>
          </a:p>
          <a:p>
            <a:endParaRPr lang="es-ES" dirty="0" smtClean="0"/>
          </a:p>
          <a:p>
            <a:r>
              <a:rPr lang="es-ES" dirty="0" smtClean="0"/>
              <a:t>Entrevistas personales realizadas a varios miembros de la organización </a:t>
            </a:r>
          </a:p>
          <a:p>
            <a:endParaRPr lang="es-ES" dirty="0" smtClean="0"/>
          </a:p>
          <a:p>
            <a:r>
              <a:rPr lang="es-ES" dirty="0" smtClean="0"/>
              <a:t>Página web Grupo </a:t>
            </a:r>
            <a:r>
              <a:rPr lang="es-ES" dirty="0" err="1" smtClean="0"/>
              <a:t>Magtel</a:t>
            </a:r>
            <a:r>
              <a:rPr lang="es-ES" dirty="0" smtClean="0"/>
              <a:t> y </a:t>
            </a:r>
            <a:r>
              <a:rPr lang="es-ES" dirty="0" err="1" smtClean="0"/>
              <a:t>Magtel</a:t>
            </a:r>
            <a:r>
              <a:rPr lang="es-ES" dirty="0" smtClean="0"/>
              <a:t> Renovables.</a:t>
            </a:r>
          </a:p>
          <a:p>
            <a:endParaRPr lang="es-ES" dirty="0" smtClean="0"/>
          </a:p>
          <a:p>
            <a:r>
              <a:rPr lang="es-ES" dirty="0" smtClean="0"/>
              <a:t>Buscadores de internet</a:t>
            </a:r>
          </a:p>
          <a:p>
            <a:endParaRPr lang="es-ES" dirty="0" smtClean="0"/>
          </a:p>
          <a:p>
            <a:r>
              <a:rPr lang="es-ES" dirty="0" smtClean="0"/>
              <a:t>ALFONSO CARLOS MORALES GUTIÉRREZ. Análisis y diseño de sistemas organizativos. 2004</a:t>
            </a:r>
          </a:p>
          <a:p>
            <a:endParaRPr lang="es-ES" dirty="0" smtClean="0"/>
          </a:p>
          <a:p>
            <a:endParaRPr lang="es-ES" dirty="0" smtClean="0">
              <a:solidFill>
                <a:schemeClr val="tx2"/>
              </a:solidFill>
            </a:endParaRPr>
          </a:p>
          <a:p>
            <a:r>
              <a:rPr lang="es-ES" dirty="0" smtClean="0">
                <a:solidFill>
                  <a:schemeClr val="tx2"/>
                </a:solidFill>
              </a:rPr>
              <a:t>AGRADECIMIENTOS:</a:t>
            </a:r>
          </a:p>
          <a:p>
            <a:r>
              <a:rPr lang="es-ES" dirty="0" smtClean="0"/>
              <a:t>-Isidro López Magdaleno              Director General MAGTEL Renovables</a:t>
            </a:r>
          </a:p>
          <a:p>
            <a:r>
              <a:rPr lang="es-ES" dirty="0" smtClean="0"/>
              <a:t>-Adrián Fernández Cárdenas       Recursos Humanos - Formación</a:t>
            </a:r>
          </a:p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11" name="10 Rectángulo"/>
          <p:cNvSpPr/>
          <p:nvPr/>
        </p:nvSpPr>
        <p:spPr>
          <a:xfrm>
            <a:off x="785786" y="2500306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785786" y="3000372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785786" y="3571876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785786" y="4143380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/>
          <p:cNvSpPr/>
          <p:nvPr/>
        </p:nvSpPr>
        <p:spPr>
          <a:xfrm>
            <a:off x="785786" y="5214950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Atrás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6 CuadroTexto"/>
          <p:cNvSpPr txBox="1"/>
          <p:nvPr/>
        </p:nvSpPr>
        <p:spPr>
          <a:xfrm>
            <a:off x="1428728" y="3704586"/>
            <a:ext cx="6572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u="sng" dirty="0" smtClean="0">
                <a:solidFill>
                  <a:srgbClr val="0070C0"/>
                </a:solidFill>
              </a:rPr>
              <a:t>CERTIFICADOS DE CALIDAD</a:t>
            </a:r>
            <a:endParaRPr lang="es-ES" sz="6000" b="1" u="sng" dirty="0">
              <a:solidFill>
                <a:srgbClr val="0070C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857232"/>
            <a:ext cx="6429365" cy="220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Flecha curvada hacia arriba">
            <a:hlinkClick r:id="rId4" action="ppaction://hlinksldjump"/>
          </p:cNvPr>
          <p:cNvSpPr/>
          <p:nvPr/>
        </p:nvSpPr>
        <p:spPr>
          <a:xfrm>
            <a:off x="807246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0" name="9 Botón de acción: Personalizar">
            <a:hlinkClick r:id="rId5" action="ppaction://hlinksldjump" highlightClick="1"/>
          </p:cNvPr>
          <p:cNvSpPr/>
          <p:nvPr/>
        </p:nvSpPr>
        <p:spPr>
          <a:xfrm>
            <a:off x="357158" y="6143644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Política de Calidad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ibujo.jpg"/>
          <p:cNvPicPr>
            <a:picLocks noGrp="1" noChangeAspect="1"/>
          </p:cNvPicPr>
          <p:nvPr isPhoto="1"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143108" y="786941"/>
            <a:ext cx="4286280" cy="6071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2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Flecha curvada hacia arriba">
            <a:hlinkClick r:id="rId4" action="ppaction://hlinksldjump"/>
          </p:cNvPr>
          <p:cNvSpPr/>
          <p:nvPr/>
        </p:nvSpPr>
        <p:spPr>
          <a:xfrm>
            <a:off x="807246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" name="4 Flecha curvada hacia arriba">
            <a:hlinkClick r:id="rId5" action="ppaction://hlinksldjump"/>
          </p:cNvPr>
          <p:cNvSpPr/>
          <p:nvPr/>
        </p:nvSpPr>
        <p:spPr>
          <a:xfrm rot="-10800000">
            <a:off x="285720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ibujo1.jpg"/>
          <p:cNvPicPr>
            <a:picLocks noGrp="1" noChangeAspect="1"/>
          </p:cNvPicPr>
          <p:nvPr isPhoto="1"/>
        </p:nvPicPr>
        <p:blipFill>
          <a:blip r:embed="rId2">
            <a:lum contrast="5000"/>
          </a:blip>
          <a:stretch>
            <a:fillRect/>
          </a:stretch>
        </p:blipFill>
        <p:spPr>
          <a:xfrm>
            <a:off x="2151063" y="798208"/>
            <a:ext cx="4278325" cy="6059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2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Flecha curvada hacia arriba">
            <a:hlinkClick r:id="rId4" action="ppaction://hlinksldjump"/>
          </p:cNvPr>
          <p:cNvSpPr/>
          <p:nvPr/>
        </p:nvSpPr>
        <p:spPr>
          <a:xfrm>
            <a:off x="807246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" name="4 Flecha curvada hacia arriba">
            <a:hlinkClick r:id="rId5" action="ppaction://hlinksldjump"/>
          </p:cNvPr>
          <p:cNvSpPr/>
          <p:nvPr/>
        </p:nvSpPr>
        <p:spPr>
          <a:xfrm rot="-10800000">
            <a:off x="285720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00034" y="1100064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2)-Historia:</a:t>
            </a:r>
            <a:endParaRPr lang="es-E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71472" y="1619329"/>
            <a:ext cx="80010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	Esta empresa nació como fruto del esfuerzo de la familia López Magdaleno donde los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b="1" dirty="0" smtClean="0">
                <a:solidFill>
                  <a:schemeClr val="tx2"/>
                </a:solidFill>
              </a:rPr>
              <a:t>6 hermanos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smtClean="0"/>
              <a:t>Isidro, Antonio, Juan Luis, Carlos, Mario y Purificación han ido consiguiendo el triunfo empresarial.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En </a:t>
            </a:r>
            <a:r>
              <a:rPr lang="es-ES" b="1" dirty="0" smtClean="0">
                <a:solidFill>
                  <a:schemeClr val="tx2"/>
                </a:solidFill>
              </a:rPr>
              <a:t>1989</a:t>
            </a:r>
            <a:r>
              <a:rPr lang="es-ES" dirty="0" smtClean="0"/>
              <a:t>  los hermanos López Magdaleno </a:t>
            </a:r>
            <a:r>
              <a:rPr lang="es-ES" b="1" dirty="0" smtClean="0">
                <a:solidFill>
                  <a:schemeClr val="tx2"/>
                </a:solidFill>
              </a:rPr>
              <a:t>adquirieron una furgoneta de segunda mano</a:t>
            </a:r>
            <a:r>
              <a:rPr lang="es-ES" dirty="0" smtClean="0"/>
              <a:t> para realizar conexiones telefónicas como </a:t>
            </a:r>
            <a:r>
              <a:rPr lang="es-ES" b="1" dirty="0" smtClean="0">
                <a:solidFill>
                  <a:schemeClr val="tx2"/>
                </a:solidFill>
              </a:rPr>
              <a:t>subcontrata de </a:t>
            </a:r>
            <a:r>
              <a:rPr lang="es-ES" b="1" dirty="0" err="1" smtClean="0">
                <a:solidFill>
                  <a:schemeClr val="tx2"/>
                </a:solidFill>
              </a:rPr>
              <a:t>Abengoa</a:t>
            </a:r>
            <a:r>
              <a:rPr lang="es-ES" dirty="0" smtClean="0"/>
              <a:t>, quien diría en ese momento que con el paso de los años aquella cooperativa se convertiría en MAGTEL, un gigante andaluz de las telecomunicaciones.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Uno de los hermanos, Isidro, recuerda que no ha sido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nada fácil el camino</a:t>
            </a:r>
            <a:r>
              <a:rPr lang="es-ES" dirty="0" smtClean="0"/>
              <a:t> recorrido durante los 20 años de vida de </a:t>
            </a:r>
            <a:r>
              <a:rPr lang="es-ES" dirty="0" err="1" smtClean="0"/>
              <a:t>Magtel</a:t>
            </a:r>
            <a:r>
              <a:rPr lang="es-ES" dirty="0" smtClean="0"/>
              <a:t>. A mediados de los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años noventa fue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perjudicada</a:t>
            </a:r>
            <a:r>
              <a:rPr lang="es-ES" dirty="0" smtClean="0"/>
              <a:t> en parte por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Telefónica</a:t>
            </a:r>
            <a:r>
              <a:rPr lang="es-ES" dirty="0" smtClean="0"/>
              <a:t>  que dejó de invertir en construcciones de redes afectando a varias subcontratistas del sector. </a:t>
            </a:r>
          </a:p>
          <a:p>
            <a:pPr algn="just"/>
            <a:endParaRPr lang="es-ES" dirty="0" smtClean="0"/>
          </a:p>
          <a:p>
            <a:endParaRPr lang="es-ES" dirty="0"/>
          </a:p>
        </p:txBody>
      </p:sp>
      <p:pic>
        <p:nvPicPr>
          <p:cNvPr id="12" name="11 Imagen" descr="fondo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7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9" name="8 Botón de acción: Personalizar">
            <a:hlinkClick r:id="rId4" action="ppaction://hlinksldjump" highlightClick="1"/>
          </p:cNvPr>
          <p:cNvSpPr/>
          <p:nvPr/>
        </p:nvSpPr>
        <p:spPr>
          <a:xfrm>
            <a:off x="72866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Continuación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ibujo2.jpg"/>
          <p:cNvPicPr>
            <a:picLocks noGrp="1" noChangeAspect="1"/>
          </p:cNvPicPr>
          <p:nvPr isPhoto="1"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152650" y="796482"/>
            <a:ext cx="4276738" cy="606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2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-24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Flecha curvada hacia arriba">
            <a:hlinkClick r:id="rId4" action="ppaction://hlinksldjump"/>
          </p:cNvPr>
          <p:cNvSpPr/>
          <p:nvPr/>
        </p:nvSpPr>
        <p:spPr>
          <a:xfrm>
            <a:off x="807246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" name="4 Flecha curvada hacia arriba">
            <a:hlinkClick r:id="rId5" action="ppaction://hlinksldjump"/>
          </p:cNvPr>
          <p:cNvSpPr/>
          <p:nvPr/>
        </p:nvSpPr>
        <p:spPr>
          <a:xfrm rot="-10800000">
            <a:off x="285720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ibujo3.jpg"/>
          <p:cNvPicPr>
            <a:picLocks noGrp="1" noChangeAspect="1"/>
          </p:cNvPicPr>
          <p:nvPr isPhoto="1"/>
        </p:nvPicPr>
        <p:blipFill>
          <a:blip r:embed="rId2">
            <a:lum contrast="5000"/>
          </a:blip>
          <a:stretch>
            <a:fillRect/>
          </a:stretch>
        </p:blipFill>
        <p:spPr>
          <a:xfrm>
            <a:off x="2162175" y="785794"/>
            <a:ext cx="4267411" cy="6072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762000"/>
            <a:ext cx="42862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3 Imagen" descr="fond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4 Flecha curvada hacia arriba">
            <a:hlinkClick r:id="rId5" action="ppaction://hlinksldjump"/>
          </p:cNvPr>
          <p:cNvSpPr/>
          <p:nvPr/>
        </p:nvSpPr>
        <p:spPr>
          <a:xfrm>
            <a:off x="807246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5 Flecha curvada hacia arriba">
            <a:hlinkClick r:id="rId6" action="ppaction://hlinksldjump"/>
          </p:cNvPr>
          <p:cNvSpPr/>
          <p:nvPr/>
        </p:nvSpPr>
        <p:spPr>
          <a:xfrm rot="-10800000">
            <a:off x="285720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ibujo4.jpg"/>
          <p:cNvPicPr>
            <a:picLocks noGrp="1" noChangeAspect="1"/>
          </p:cNvPicPr>
          <p:nvPr isPhoto="1"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151063" y="796220"/>
            <a:ext cx="4278325" cy="6061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2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Flecha curvada hacia arriba">
            <a:hlinkClick r:id="rId4" action="ppaction://hlinksldjump"/>
          </p:cNvPr>
          <p:cNvSpPr/>
          <p:nvPr/>
        </p:nvSpPr>
        <p:spPr>
          <a:xfrm>
            <a:off x="8072462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" name="4 Flecha curvada hacia arriba">
            <a:hlinkClick r:id="rId5" action="ppaction://hlinksldjump"/>
          </p:cNvPr>
          <p:cNvSpPr/>
          <p:nvPr/>
        </p:nvSpPr>
        <p:spPr>
          <a:xfrm rot="-10800000">
            <a:off x="285720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ibujo5.jpg"/>
          <p:cNvPicPr>
            <a:picLocks noGrp="1" noChangeAspect="1"/>
          </p:cNvPicPr>
          <p:nvPr isPhoto="1"/>
        </p:nvPicPr>
        <p:blipFill>
          <a:blip r:embed="rId2">
            <a:lum contrast="35000"/>
          </a:blip>
          <a:stretch>
            <a:fillRect/>
          </a:stretch>
        </p:blipFill>
        <p:spPr>
          <a:xfrm>
            <a:off x="2152649" y="785794"/>
            <a:ext cx="4284279" cy="6072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2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Flecha curvada hacia arriba">
            <a:hlinkClick r:id="rId4" action="ppaction://hlinksldjump"/>
          </p:cNvPr>
          <p:cNvSpPr/>
          <p:nvPr/>
        </p:nvSpPr>
        <p:spPr>
          <a:xfrm rot="-10800000">
            <a:off x="285720" y="6286520"/>
            <a:ext cx="785818" cy="357190"/>
          </a:xfrm>
          <a:prstGeom prst="curvedUpArrow">
            <a:avLst/>
          </a:prstGeom>
          <a:solidFill>
            <a:schemeClr val="accent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" name="4 Botón de acción: Personalizar">
            <a:hlinkClick r:id="rId5" action="ppaction://hlinksldjump" highlightClick="1"/>
          </p:cNvPr>
          <p:cNvSpPr/>
          <p:nvPr/>
        </p:nvSpPr>
        <p:spPr>
          <a:xfrm>
            <a:off x="764383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Política de Calidad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00034" y="1100064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2)-Historia:</a:t>
            </a:r>
            <a:endParaRPr lang="es-E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9 Imagen" descr="areas_negoci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714752"/>
            <a:ext cx="8501122" cy="251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357158" y="1500174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	Pero tras este bache, la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liberalización de las telecomunicaciones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smtClean="0"/>
              <a:t>dio más que aire a MAGTEL. Actualmente trabaja con buena parte del mapa de operadoras que surgieron tras la apertura del mercado.</a:t>
            </a:r>
          </a:p>
          <a:p>
            <a:pPr algn="just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Además de esto, logró el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contrato del mantenimiento de fibra óptica para Renfe</a:t>
            </a:r>
            <a:r>
              <a:rPr lang="es-ES" dirty="0" smtClean="0"/>
              <a:t> en Andalucía y Extremadura y hasta la actualidad a tendido mas de 5000km de fibra óptica.</a:t>
            </a:r>
          </a:p>
          <a:p>
            <a:endParaRPr lang="es-ES" dirty="0"/>
          </a:p>
        </p:txBody>
      </p:sp>
      <p:pic>
        <p:nvPicPr>
          <p:cNvPr id="12" name="11 Imagen" descr="fondo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7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9" name="8 Botón de acción: Personalizar">
            <a:hlinkClick r:id="rId5" action="ppaction://hlinksldjump" highlightClick="1"/>
          </p:cNvPr>
          <p:cNvSpPr/>
          <p:nvPr/>
        </p:nvSpPr>
        <p:spPr>
          <a:xfrm>
            <a:off x="72866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Anterior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571612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-¿Por qué MAGTEL Renovables?</a:t>
            </a:r>
            <a:endParaRPr lang="es-E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8 Imagen" descr="grafico circul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2205050"/>
            <a:ext cx="3711576" cy="3009900"/>
          </a:xfrm>
          <a:prstGeom prst="rect">
            <a:avLst/>
          </a:prstGeom>
        </p:spPr>
      </p:pic>
      <p:sp>
        <p:nvSpPr>
          <p:cNvPr id="10" name="9 Elipse"/>
          <p:cNvSpPr/>
          <p:nvPr/>
        </p:nvSpPr>
        <p:spPr>
          <a:xfrm>
            <a:off x="7858148" y="2786058"/>
            <a:ext cx="1000132" cy="78581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11 Imagen" descr="fondo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12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Índice</a:t>
            </a:r>
            <a:endParaRPr lang="es-ES" sz="1200" dirty="0"/>
          </a:p>
        </p:txBody>
      </p:sp>
      <p:sp>
        <p:nvSpPr>
          <p:cNvPr id="14" name="13 Rectángulo"/>
          <p:cNvSpPr/>
          <p:nvPr/>
        </p:nvSpPr>
        <p:spPr>
          <a:xfrm>
            <a:off x="500034" y="2075629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smtClean="0"/>
              <a:t>Desde el primer momento, de las distintas áreas de MAGTEL, la que más nos llamo la atención era MAGTEL Renovables, no solo por la </a:t>
            </a:r>
            <a:r>
              <a:rPr lang="es-ES" b="1" dirty="0" smtClean="0">
                <a:solidFill>
                  <a:schemeClr val="tx2"/>
                </a:solidFill>
              </a:rPr>
              <a:t>actualidad del tema</a:t>
            </a:r>
            <a:r>
              <a:rPr lang="es-ES" b="1" dirty="0" smtClean="0"/>
              <a:t> </a:t>
            </a:r>
            <a:r>
              <a:rPr lang="es-ES" dirty="0" smtClean="0"/>
              <a:t>de las Energías Renovables y del cambio climático, sino que además viendo el gráfico anexo, observamos que el área de renovables  supone un </a:t>
            </a:r>
            <a:r>
              <a:rPr lang="es-ES" b="1" dirty="0" smtClean="0">
                <a:solidFill>
                  <a:schemeClr val="tx2"/>
                </a:solidFill>
              </a:rPr>
              <a:t>24% del volumen de negocio</a:t>
            </a:r>
            <a:r>
              <a:rPr lang="es-ES" dirty="0" smtClean="0"/>
              <a:t> solo por debajo de Telecomunicaciones por lo que nos encontramos  ante  un área realmente importante para el grupo MAGTEL.</a:t>
            </a: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magtel_red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726" y="3214686"/>
            <a:ext cx="3500430" cy="2486031"/>
          </a:xfrm>
          <a:prstGeom prst="rect">
            <a:avLst/>
          </a:prstGeom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714348" y="1142984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</a:rPr>
              <a:t>3)-Empresas del Grupo: Redes</a:t>
            </a:r>
            <a:endParaRPr lang="es-E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42910" y="1928802"/>
            <a:ext cx="7858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	</a:t>
            </a:r>
            <a:r>
              <a:rPr lang="es-ES" b="1" dirty="0" smtClean="0">
                <a:solidFill>
                  <a:schemeClr val="tx2"/>
                </a:solidFill>
              </a:rPr>
              <a:t>MAGTEL Redes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smtClean="0"/>
              <a:t>es el </a:t>
            </a:r>
            <a:r>
              <a:rPr lang="es-ES" b="1" dirty="0" smtClean="0">
                <a:solidFill>
                  <a:schemeClr val="tx2"/>
                </a:solidFill>
              </a:rPr>
              <a:t>buque insignia del conjunto de empresas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smtClean="0"/>
              <a:t>que conforman MAGTEL. Nació hace 20 años orientada fundamentalmente a las áreas de Infraestructuras, Energías y Telecomunicaciones.</a:t>
            </a:r>
          </a:p>
          <a:p>
            <a:pPr algn="just"/>
            <a:r>
              <a:rPr lang="es-ES" dirty="0" smtClean="0"/>
              <a:t>Durante este periodo, MAGTEL Redes ha experimentado un insólito crecimiento y una justa recompensa al </a:t>
            </a:r>
          </a:p>
          <a:p>
            <a:pPr algn="just"/>
            <a:r>
              <a:rPr lang="es-ES" dirty="0" smtClean="0"/>
              <a:t>esfuerzo y empeño .</a:t>
            </a:r>
          </a:p>
          <a:p>
            <a:endParaRPr lang="es-ES" dirty="0" smtClean="0"/>
          </a:p>
          <a:p>
            <a:pPr algn="just"/>
            <a:r>
              <a:rPr lang="es-ES" dirty="0" smtClean="0"/>
              <a:t>Hoy MAGTEL Redes va más allá, ofreciendo </a:t>
            </a:r>
          </a:p>
          <a:p>
            <a:pPr algn="just"/>
            <a:r>
              <a:rPr lang="es-ES" dirty="0" smtClean="0"/>
              <a:t>a sus clientes soluciones llave en mano para el </a:t>
            </a:r>
          </a:p>
          <a:p>
            <a:pPr algn="just"/>
            <a:r>
              <a:rPr lang="es-ES" dirty="0" smtClean="0"/>
              <a:t>diseño, </a:t>
            </a:r>
            <a:r>
              <a:rPr lang="es-ES" b="1" dirty="0" smtClean="0">
                <a:solidFill>
                  <a:schemeClr val="tx2"/>
                </a:solidFill>
              </a:rPr>
              <a:t>construcción y mantenimiento de</a:t>
            </a:r>
          </a:p>
          <a:p>
            <a:pPr algn="just"/>
            <a:r>
              <a:rPr lang="es-ES" b="1" dirty="0" smtClean="0">
                <a:solidFill>
                  <a:schemeClr val="tx2"/>
                </a:solidFill>
              </a:rPr>
              <a:t> infraestructuras </a:t>
            </a:r>
            <a:r>
              <a:rPr lang="es-ES" dirty="0" smtClean="0"/>
              <a:t>e instalaciones técnicas </a:t>
            </a:r>
          </a:p>
          <a:p>
            <a:pPr algn="just"/>
            <a:r>
              <a:rPr lang="es-ES" dirty="0" smtClean="0"/>
              <a:t>en los sectores de la energía,</a:t>
            </a:r>
          </a:p>
          <a:p>
            <a:pPr algn="just"/>
            <a:r>
              <a:rPr lang="es-ES" dirty="0" smtClean="0"/>
              <a:t> infraestructura y telecomunicaciones.</a:t>
            </a:r>
          </a:p>
          <a:p>
            <a:pPr algn="just"/>
            <a:endParaRPr lang="es-ES" dirty="0"/>
          </a:p>
        </p:txBody>
      </p:sp>
      <p:sp>
        <p:nvSpPr>
          <p:cNvPr id="10" name="9 Botón de acción: Personalizar">
            <a:hlinkClick r:id="rId3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  <p:pic>
        <p:nvPicPr>
          <p:cNvPr id="11" name="10 Imagen" descr="fondo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8082" y="-24"/>
            <a:ext cx="1714512" cy="714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2" name="11 Botón de acción: Personalizar">
            <a:hlinkClick r:id="rId5" action="ppaction://hlinksldjump" highlightClick="1"/>
          </p:cNvPr>
          <p:cNvSpPr/>
          <p:nvPr/>
        </p:nvSpPr>
        <p:spPr>
          <a:xfrm>
            <a:off x="72866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Siguiente empresa del grupo</a:t>
            </a:r>
            <a:endParaRPr lang="es-ES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Personalizado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21B2C8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3817</TotalTime>
  <Words>4207</Words>
  <Application>Microsoft Office PowerPoint</Application>
  <PresentationFormat>Presentación en pantalla (4:3)</PresentationFormat>
  <Paragraphs>816</Paragraphs>
  <Slides>63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63</vt:i4>
      </vt:variant>
    </vt:vector>
  </HeadingPairs>
  <TitlesOfParts>
    <vt:vector size="64" baseType="lpstr">
      <vt:lpstr>Flujo</vt:lpstr>
      <vt:lpstr>Diapositiva 1</vt:lpstr>
      <vt:lpstr>Diapositiva 2</vt:lpstr>
      <vt:lpstr>ANÁLISIS DESCRIPTIVO: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ELEMENTOS ESTRUCTURALES:</vt:lpstr>
      <vt:lpstr>Diapositiva 20</vt:lpstr>
      <vt:lpstr>Diapositiva 21</vt:lpstr>
      <vt:lpstr>9)DESCRIPCIÓN DE PUESTOS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FACTORES DE CONTINGENCIA: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MAGTEL RENOVABLES</dc:title>
  <dc:creator>frances</dc:creator>
  <cp:lastModifiedBy>nando</cp:lastModifiedBy>
  <cp:revision>358</cp:revision>
  <dcterms:created xsi:type="dcterms:W3CDTF">2009-04-28T21:01:19Z</dcterms:created>
  <dcterms:modified xsi:type="dcterms:W3CDTF">2009-06-01T09:49:14Z</dcterms:modified>
</cp:coreProperties>
</file>